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3" r:id="rId2"/>
    <p:sldId id="281" r:id="rId3"/>
    <p:sldId id="285" r:id="rId4"/>
    <p:sldId id="378" r:id="rId5"/>
    <p:sldId id="286" r:id="rId6"/>
    <p:sldId id="287" r:id="rId7"/>
    <p:sldId id="382" r:id="rId8"/>
    <p:sldId id="383" r:id="rId9"/>
    <p:sldId id="390" r:id="rId10"/>
    <p:sldId id="384" r:id="rId11"/>
    <p:sldId id="385" r:id="rId12"/>
    <p:sldId id="386" r:id="rId13"/>
    <p:sldId id="387" r:id="rId14"/>
    <p:sldId id="388" r:id="rId15"/>
    <p:sldId id="389" r:id="rId16"/>
    <p:sldId id="381" r:id="rId17"/>
    <p:sldId id="280" r:id="rId18"/>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7D8FFF-FD2A-237B-536F-6BA5DCE974C4}" name="Phillip Griffin" initials="PG" userId="S::Phillip.Griffin@chess-dynamics.com::9cd49649-1c17-4e3c-8a67-0bc261abf8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F7F"/>
    <a:srgbClr val="7581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2472" autoAdjust="0"/>
  </p:normalViewPr>
  <p:slideViewPr>
    <p:cSldViewPr snapToGrid="0">
      <p:cViewPr varScale="1">
        <p:scale>
          <a:sx n="92" d="100"/>
          <a:sy n="92" d="100"/>
        </p:scale>
        <p:origin x="1254" y="78"/>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A95911B6-C83E-4FBA-94D7-F2222B997265}" type="datetimeFigureOut">
              <a:rPr lang="en-GB" smtClean="0"/>
              <a:t>03/10/2024</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7E7EA66F-AC92-4DA8-BB51-1DC3F1F1A128}" type="slidenum">
              <a:rPr lang="en-GB" smtClean="0"/>
              <a:t>‹#›</a:t>
            </a:fld>
            <a:endParaRPr lang="en-GB"/>
          </a:p>
        </p:txBody>
      </p:sp>
    </p:spTree>
    <p:extLst>
      <p:ext uri="{BB962C8B-B14F-4D97-AF65-F5344CB8AC3E}">
        <p14:creationId xmlns:p14="http://schemas.microsoft.com/office/powerpoint/2010/main" val="4156890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looked at individual components in the Operator Section, this goes further into the system make up to provide further system knowledge.</a:t>
            </a:r>
          </a:p>
        </p:txBody>
      </p:sp>
      <p:sp>
        <p:nvSpPr>
          <p:cNvPr id="4" name="Slide Number Placeholder 3"/>
          <p:cNvSpPr>
            <a:spLocks noGrp="1"/>
          </p:cNvSpPr>
          <p:nvPr>
            <p:ph type="sldNum" sz="quarter" idx="5"/>
          </p:nvPr>
        </p:nvSpPr>
        <p:spPr/>
        <p:txBody>
          <a:bodyPr/>
          <a:lstStyle/>
          <a:p>
            <a:fld id="{7E7EA66F-AC92-4DA8-BB51-1DC3F1F1A128}" type="slidenum">
              <a:rPr lang="en-GB" smtClean="0"/>
              <a:t>2</a:t>
            </a:fld>
            <a:endParaRPr lang="en-GB"/>
          </a:p>
        </p:txBody>
      </p:sp>
    </p:spTree>
    <p:extLst>
      <p:ext uri="{BB962C8B-B14F-4D97-AF65-F5344CB8AC3E}">
        <p14:creationId xmlns:p14="http://schemas.microsoft.com/office/powerpoint/2010/main" val="117947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Extra User Ethernet ports can be used to connect Square head or Metis </a:t>
            </a:r>
            <a:r>
              <a:rPr lang="en-GB" dirty="0" err="1"/>
              <a:t>toughbooks</a:t>
            </a:r>
            <a:r>
              <a:rPr lang="en-GB" dirty="0"/>
              <a:t> if desired.</a:t>
            </a:r>
          </a:p>
        </p:txBody>
      </p:sp>
      <p:sp>
        <p:nvSpPr>
          <p:cNvPr id="4" name="Slide Number Placeholder 3"/>
          <p:cNvSpPr>
            <a:spLocks noGrp="1"/>
          </p:cNvSpPr>
          <p:nvPr>
            <p:ph type="sldNum" sz="quarter" idx="5"/>
          </p:nvPr>
        </p:nvSpPr>
        <p:spPr/>
        <p:txBody>
          <a:bodyPr/>
          <a:lstStyle/>
          <a:p>
            <a:fld id="{7E7EA66F-AC92-4DA8-BB51-1DC3F1F1A128}" type="slidenum">
              <a:rPr lang="en-GB" smtClean="0"/>
              <a:t>3</a:t>
            </a:fld>
            <a:endParaRPr lang="en-GB"/>
          </a:p>
        </p:txBody>
      </p:sp>
    </p:spTree>
    <p:extLst>
      <p:ext uri="{BB962C8B-B14F-4D97-AF65-F5344CB8AC3E}">
        <p14:creationId xmlns:p14="http://schemas.microsoft.com/office/powerpoint/2010/main" val="1904659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X01 is your main power input to the system, this is Fed from the PSU. This is 28Vdc</a:t>
            </a:r>
          </a:p>
          <a:p>
            <a:r>
              <a:rPr lang="en-GB" dirty="0"/>
              <a:t>X03 carries your Radar power and Ethernet</a:t>
            </a:r>
          </a:p>
          <a:p>
            <a:r>
              <a:rPr lang="en-GB" dirty="0"/>
              <a:t>X05 Provides Power to platform and payloads.</a:t>
            </a:r>
          </a:p>
          <a:p>
            <a:r>
              <a:rPr lang="en-GB" dirty="0"/>
              <a:t>X08 Interconnection to the Control Switch box</a:t>
            </a:r>
          </a:p>
        </p:txBody>
      </p:sp>
      <p:sp>
        <p:nvSpPr>
          <p:cNvPr id="4" name="Slide Number Placeholder 3"/>
          <p:cNvSpPr>
            <a:spLocks noGrp="1"/>
          </p:cNvSpPr>
          <p:nvPr>
            <p:ph type="sldNum" sz="quarter" idx="5"/>
          </p:nvPr>
        </p:nvSpPr>
        <p:spPr/>
        <p:txBody>
          <a:bodyPr/>
          <a:lstStyle/>
          <a:p>
            <a:fld id="{7E7EA66F-AC92-4DA8-BB51-1DC3F1F1A128}" type="slidenum">
              <a:rPr lang="en-GB" smtClean="0"/>
              <a:t>4</a:t>
            </a:fld>
            <a:endParaRPr lang="en-GB"/>
          </a:p>
        </p:txBody>
      </p:sp>
    </p:spTree>
    <p:extLst>
      <p:ext uri="{BB962C8B-B14F-4D97-AF65-F5344CB8AC3E}">
        <p14:creationId xmlns:p14="http://schemas.microsoft.com/office/powerpoint/2010/main" val="922566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10</a:t>
            </a:fld>
            <a:endParaRPr lang="en-GB"/>
          </a:p>
        </p:txBody>
      </p:sp>
    </p:spTree>
    <p:extLst>
      <p:ext uri="{BB962C8B-B14F-4D97-AF65-F5344CB8AC3E}">
        <p14:creationId xmlns:p14="http://schemas.microsoft.com/office/powerpoint/2010/main" val="3737650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11</a:t>
            </a:fld>
            <a:endParaRPr lang="en-GB"/>
          </a:p>
        </p:txBody>
      </p:sp>
    </p:spTree>
    <p:extLst>
      <p:ext uri="{BB962C8B-B14F-4D97-AF65-F5344CB8AC3E}">
        <p14:creationId xmlns:p14="http://schemas.microsoft.com/office/powerpoint/2010/main" val="389739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12</a:t>
            </a:fld>
            <a:endParaRPr lang="en-GB"/>
          </a:p>
        </p:txBody>
      </p:sp>
    </p:spTree>
    <p:extLst>
      <p:ext uri="{BB962C8B-B14F-4D97-AF65-F5344CB8AC3E}">
        <p14:creationId xmlns:p14="http://schemas.microsoft.com/office/powerpoint/2010/main" val="2577798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13</a:t>
            </a:fld>
            <a:endParaRPr lang="en-GB"/>
          </a:p>
        </p:txBody>
      </p:sp>
    </p:spTree>
    <p:extLst>
      <p:ext uri="{BB962C8B-B14F-4D97-AF65-F5344CB8AC3E}">
        <p14:creationId xmlns:p14="http://schemas.microsoft.com/office/powerpoint/2010/main" val="83196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AC2 inlet is probably the most important, as without this feed nothing will work.</a:t>
            </a:r>
          </a:p>
        </p:txBody>
      </p:sp>
      <p:sp>
        <p:nvSpPr>
          <p:cNvPr id="4" name="Slide Number Placeholder 3"/>
          <p:cNvSpPr>
            <a:spLocks noGrp="1"/>
          </p:cNvSpPr>
          <p:nvPr>
            <p:ph type="sldNum" sz="quarter" idx="5"/>
          </p:nvPr>
        </p:nvSpPr>
        <p:spPr/>
        <p:txBody>
          <a:bodyPr/>
          <a:lstStyle/>
          <a:p>
            <a:fld id="{7E7EA66F-AC92-4DA8-BB51-1DC3F1F1A128}" type="slidenum">
              <a:rPr lang="en-GB" smtClean="0"/>
              <a:t>14</a:t>
            </a:fld>
            <a:endParaRPr lang="en-GB"/>
          </a:p>
        </p:txBody>
      </p:sp>
    </p:spTree>
    <p:extLst>
      <p:ext uri="{BB962C8B-B14F-4D97-AF65-F5344CB8AC3E}">
        <p14:creationId xmlns:p14="http://schemas.microsoft.com/office/powerpoint/2010/main" val="995304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XF31, the fused switch provides power to the RF Jamming system.</a:t>
            </a:r>
          </a:p>
        </p:txBody>
      </p:sp>
      <p:sp>
        <p:nvSpPr>
          <p:cNvPr id="4" name="Slide Number Placeholder 3"/>
          <p:cNvSpPr>
            <a:spLocks noGrp="1"/>
          </p:cNvSpPr>
          <p:nvPr>
            <p:ph type="sldNum" sz="quarter" idx="5"/>
          </p:nvPr>
        </p:nvSpPr>
        <p:spPr/>
        <p:txBody>
          <a:bodyPr/>
          <a:lstStyle/>
          <a:p>
            <a:fld id="{7E7EA66F-AC92-4DA8-BB51-1DC3F1F1A128}" type="slidenum">
              <a:rPr lang="en-GB" smtClean="0"/>
              <a:t>15</a:t>
            </a:fld>
            <a:endParaRPr lang="en-GB"/>
          </a:p>
        </p:txBody>
      </p:sp>
    </p:spTree>
    <p:extLst>
      <p:ext uri="{BB962C8B-B14F-4D97-AF65-F5344CB8AC3E}">
        <p14:creationId xmlns:p14="http://schemas.microsoft.com/office/powerpoint/2010/main" val="3445514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16</a:t>
            </a:fld>
            <a:endParaRPr lang="en-GB"/>
          </a:p>
        </p:txBody>
      </p:sp>
    </p:spTree>
    <p:extLst>
      <p:ext uri="{BB962C8B-B14F-4D97-AF65-F5344CB8AC3E}">
        <p14:creationId xmlns:p14="http://schemas.microsoft.com/office/powerpoint/2010/main" val="24922050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22479"/>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4B51FF8C-58B3-4E93-A1C1-0AA0F7D6E1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5678" y="162147"/>
            <a:ext cx="449644" cy="368157"/>
          </a:xfrm>
          <a:prstGeom prst="rect">
            <a:avLst/>
          </a:prstGeom>
        </p:spPr>
      </p:pic>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79" y="818311"/>
            <a:ext cx="10515600" cy="611021"/>
          </a:xfrm>
        </p:spPr>
        <p:txBody>
          <a:bodyPr>
            <a:normAutofit/>
          </a:bodyPr>
          <a:lstStyle>
            <a:lvl1pPr>
              <a:defRPr sz="2800" b="0">
                <a:latin typeface="+mn-lt"/>
                <a:cs typeface="Arial" panose="020B060402020202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6223"/>
            <a:ext cx="2743200" cy="365125"/>
          </a:xfrm>
        </p:spPr>
        <p:txBody>
          <a:bodyPr/>
          <a:lstStyle>
            <a:lvl1pPr algn="l">
              <a:defRPr sz="1400" b="0"/>
            </a:lvl1pPr>
          </a:lstStyle>
          <a:p>
            <a:r>
              <a:rPr lang="en-US"/>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86223"/>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618"/>
            <a:ext cx="1219878" cy="365125"/>
          </a:xfrm>
        </p:spPr>
        <p:txBody>
          <a:bodyPr/>
          <a:lstStyle>
            <a:lvl1pPr algn="r">
              <a:defRPr sz="1400" b="0"/>
            </a:lvl1pPr>
          </a:lstStyle>
          <a:p>
            <a:fld id="{DC835EB0-E4E2-4E11-A86D-A27C13F2E123}" type="slidenum">
              <a:rPr lang="en-GB" smtClean="0"/>
              <a:pPr/>
              <a:t>‹#›</a:t>
            </a:fld>
            <a:endParaRPr lang="en-GB" dirty="0"/>
          </a:p>
        </p:txBody>
      </p:sp>
      <p:pic>
        <p:nvPicPr>
          <p:cNvPr id="14" name="Picture 13" descr="A picture containing clock, dark, traffic, street&#10;&#10;Description automatically generated">
            <a:extLst>
              <a:ext uri="{FF2B5EF4-FFF2-40B4-BE49-F238E27FC236}">
                <a16:creationId xmlns:a16="http://schemas.microsoft.com/office/drawing/2014/main" id="{EE1EB40A-ADD9-4252-BDBE-CAD4105E4A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pic>
        <p:nvPicPr>
          <p:cNvPr id="16" name="Picture 15" descr="A close up of a sign&#10;&#10;Description automatically generated">
            <a:extLst>
              <a:ext uri="{FF2B5EF4-FFF2-40B4-BE49-F238E27FC236}">
                <a16:creationId xmlns:a16="http://schemas.microsoft.com/office/drawing/2014/main" id="{F01818C3-B8A0-48CD-86D6-FE0930E7E0F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2" name="Picture 1">
            <a:extLst>
              <a:ext uri="{FF2B5EF4-FFF2-40B4-BE49-F238E27FC236}">
                <a16:creationId xmlns:a16="http://schemas.microsoft.com/office/drawing/2014/main" id="{5F5725F7-F801-D76F-6952-3943314C73D5}"/>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510505" y="45063"/>
            <a:ext cx="1100775" cy="489955"/>
          </a:xfrm>
          <a:prstGeom prst="rect">
            <a:avLst/>
          </a:prstGeom>
        </p:spPr>
      </p:pic>
    </p:spTree>
    <p:extLst>
      <p:ext uri="{BB962C8B-B14F-4D97-AF65-F5344CB8AC3E}">
        <p14:creationId xmlns:p14="http://schemas.microsoft.com/office/powerpoint/2010/main" val="2563363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79" y="2130946"/>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22479"/>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4B51FF8C-58B3-4E93-A1C1-0AA0F7D6E1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5678" y="162147"/>
            <a:ext cx="449644" cy="368157"/>
          </a:xfrm>
          <a:prstGeom prst="rect">
            <a:avLst/>
          </a:prstGeom>
        </p:spPr>
      </p:pic>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6223"/>
            <a:ext cx="2743200" cy="365125"/>
          </a:xfrm>
        </p:spPr>
        <p:txBody>
          <a:bodyPr/>
          <a:lstStyle>
            <a:lvl1pPr algn="l">
              <a:defRPr sz="1400" b="0"/>
            </a:lvl1pPr>
          </a:lstStyle>
          <a:p>
            <a:r>
              <a:rPr lang="en-US"/>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86223"/>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618"/>
            <a:ext cx="1219878" cy="365125"/>
          </a:xfrm>
        </p:spPr>
        <p:txBody>
          <a:bodyPr/>
          <a:lstStyle>
            <a:lvl1pPr algn="r">
              <a:defRPr sz="1400" b="0"/>
            </a:lvl1pPr>
          </a:lstStyle>
          <a:p>
            <a:fld id="{DC835EB0-E4E2-4E11-A86D-A27C13F2E123}" type="slidenum">
              <a:rPr lang="en-GB" smtClean="0"/>
              <a:pPr/>
              <a:t>‹#›</a:t>
            </a:fld>
            <a:endParaRPr lang="en-GB" dirty="0"/>
          </a:p>
        </p:txBody>
      </p:sp>
      <p:pic>
        <p:nvPicPr>
          <p:cNvPr id="14" name="Picture 13" descr="A picture containing clock, dark, traffic, street&#10;&#10;Description automatically generated">
            <a:extLst>
              <a:ext uri="{FF2B5EF4-FFF2-40B4-BE49-F238E27FC236}">
                <a16:creationId xmlns:a16="http://schemas.microsoft.com/office/drawing/2014/main" id="{EE1EB40A-ADD9-4252-BDBE-CAD4105E4A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pic>
        <p:nvPicPr>
          <p:cNvPr id="16" name="Picture 15" descr="A close up of a sign&#10;&#10;Description automatically generated">
            <a:extLst>
              <a:ext uri="{FF2B5EF4-FFF2-40B4-BE49-F238E27FC236}">
                <a16:creationId xmlns:a16="http://schemas.microsoft.com/office/drawing/2014/main" id="{F01818C3-B8A0-48CD-86D6-FE0930E7E0F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4" name="Picture 3">
            <a:extLst>
              <a:ext uri="{FF2B5EF4-FFF2-40B4-BE49-F238E27FC236}">
                <a16:creationId xmlns:a16="http://schemas.microsoft.com/office/drawing/2014/main" id="{7F9EDF47-7379-C4B7-80AE-F9C1275F4284}"/>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510505" y="45063"/>
            <a:ext cx="1100775" cy="489955"/>
          </a:xfrm>
          <a:prstGeom prst="rect">
            <a:avLst/>
          </a:prstGeom>
        </p:spPr>
      </p:pic>
    </p:spTree>
    <p:extLst>
      <p:ext uri="{BB962C8B-B14F-4D97-AF65-F5344CB8AC3E}">
        <p14:creationId xmlns:p14="http://schemas.microsoft.com/office/powerpoint/2010/main" val="24481078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9D9F25-A0F8-4076-824A-BA8CB1E160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F40A7A-0876-451F-9207-4DA489861F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F2882B-43AB-4F6C-B16C-84D9EFE08F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Copyright</a:t>
            </a:r>
            <a:endParaRPr lang="en-GB"/>
          </a:p>
        </p:txBody>
      </p:sp>
      <p:sp>
        <p:nvSpPr>
          <p:cNvPr id="5" name="Footer Placeholder 4">
            <a:extLst>
              <a:ext uri="{FF2B5EF4-FFF2-40B4-BE49-F238E27FC236}">
                <a16:creationId xmlns:a16="http://schemas.microsoft.com/office/drawing/2014/main" id="{24D2A23F-F5B4-48BE-8735-21AEF63B97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Classification Confidential</a:t>
            </a:r>
          </a:p>
        </p:txBody>
      </p:sp>
      <p:sp>
        <p:nvSpPr>
          <p:cNvPr id="6" name="Slide Number Placeholder 5">
            <a:extLst>
              <a:ext uri="{FF2B5EF4-FFF2-40B4-BE49-F238E27FC236}">
                <a16:creationId xmlns:a16="http://schemas.microsoft.com/office/drawing/2014/main" id="{0DB596F5-33C0-42FA-8BC7-114A7E59F9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835EB0-E4E2-4E11-A86D-A27C13F2E123}" type="slidenum">
              <a:rPr lang="en-GB" smtClean="0"/>
              <a:t>‹#›</a:t>
            </a:fld>
            <a:endParaRPr lang="en-GB"/>
          </a:p>
        </p:txBody>
      </p:sp>
    </p:spTree>
    <p:extLst>
      <p:ext uri="{BB962C8B-B14F-4D97-AF65-F5344CB8AC3E}">
        <p14:creationId xmlns:p14="http://schemas.microsoft.com/office/powerpoint/2010/main" val="3596282003"/>
      </p:ext>
    </p:extLst>
  </p:cSld>
  <p:clrMap bg1="lt1" tx1="dk1" bg2="lt2" tx2="dk2" accent1="accent1" accent2="accent2" accent3="accent3" accent4="accent4" accent5="accent5" accent6="accent6" hlink="hlink" folHlink="folHlink"/>
  <p:sldLayoutIdLst>
    <p:sldLayoutId id="2147483671" r:id="rId1"/>
    <p:sldLayoutId id="2147483650" r:id="rId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Content%20for%20deployment/Radar%20Transmission%20Azimuth%20Overlap.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397E83D-9F46-4E28-A4DE-11E6F58A34D7}"/>
              </a:ext>
            </a:extLst>
          </p:cNvPr>
          <p:cNvSpPr>
            <a:spLocks noGrp="1"/>
          </p:cNvSpPr>
          <p:nvPr>
            <p:ph type="title"/>
          </p:nvPr>
        </p:nvSpPr>
        <p:spPr>
          <a:xfrm>
            <a:off x="1678847" y="819052"/>
            <a:ext cx="8834306" cy="829850"/>
          </a:xfrm>
          <a:solidFill>
            <a:srgbClr val="014F7F"/>
          </a:solidFill>
        </p:spPr>
        <p:txBody>
          <a:bodyPr>
            <a:normAutofit fontScale="90000"/>
          </a:bodyPr>
          <a:lstStyle/>
          <a:p>
            <a:pPr algn="ctr"/>
            <a:r>
              <a:rPr lang="en-GB" sz="3600" b="1" dirty="0">
                <a:solidFill>
                  <a:schemeClr val="bg1"/>
                </a:solidFill>
              </a:rPr>
              <a:t>NDMA CUAS Specialist Course – System Information</a:t>
            </a:r>
          </a:p>
        </p:txBody>
      </p:sp>
      <p:sp>
        <p:nvSpPr>
          <p:cNvPr id="2" name="Date Placeholder 1">
            <a:extLst>
              <a:ext uri="{FF2B5EF4-FFF2-40B4-BE49-F238E27FC236}">
                <a16:creationId xmlns:a16="http://schemas.microsoft.com/office/drawing/2014/main" id="{8AF31C5E-2FCC-42BF-B413-E8A7B11CE4FC}"/>
              </a:ext>
            </a:extLst>
          </p:cNvPr>
          <p:cNvSpPr>
            <a:spLocks noGrp="1"/>
          </p:cNvSpPr>
          <p:nvPr>
            <p:ph type="dt" sz="half" idx="10"/>
          </p:nvPr>
        </p:nvSpPr>
        <p:spPr/>
        <p:txBody>
          <a:bodyPr/>
          <a:lstStyle/>
          <a:p>
            <a:r>
              <a:rPr lang="en-US"/>
              <a:t>© Copyright</a:t>
            </a:r>
            <a:endParaRPr lang="en-GB" dirty="0"/>
          </a:p>
        </p:txBody>
      </p:sp>
      <p:sp>
        <p:nvSpPr>
          <p:cNvPr id="3" name="Footer Placeholder 2">
            <a:extLst>
              <a:ext uri="{FF2B5EF4-FFF2-40B4-BE49-F238E27FC236}">
                <a16:creationId xmlns:a16="http://schemas.microsoft.com/office/drawing/2014/main" id="{061F4D03-92DD-4D92-9F8F-FDA6A9CD0524}"/>
              </a:ext>
            </a:extLst>
          </p:cNvPr>
          <p:cNvSpPr>
            <a:spLocks noGrp="1"/>
          </p:cNvSpPr>
          <p:nvPr>
            <p:ph type="ftr" sz="quarter" idx="11"/>
          </p:nvPr>
        </p:nvSpPr>
        <p:spPr/>
        <p:txBody>
          <a:bodyPr/>
          <a:lstStyle/>
          <a:p>
            <a:r>
              <a:rPr lang="en-GB" dirty="0"/>
              <a:t>Classification Confidential</a:t>
            </a:r>
          </a:p>
        </p:txBody>
      </p:sp>
      <p:sp>
        <p:nvSpPr>
          <p:cNvPr id="4" name="Slide Number Placeholder 3">
            <a:extLst>
              <a:ext uri="{FF2B5EF4-FFF2-40B4-BE49-F238E27FC236}">
                <a16:creationId xmlns:a16="http://schemas.microsoft.com/office/drawing/2014/main" id="{05C7B359-24E2-4AA7-B5FB-D0E55B3D6567}"/>
              </a:ext>
            </a:extLst>
          </p:cNvPr>
          <p:cNvSpPr>
            <a:spLocks noGrp="1"/>
          </p:cNvSpPr>
          <p:nvPr>
            <p:ph type="sldNum" sz="quarter" idx="12"/>
          </p:nvPr>
        </p:nvSpPr>
        <p:spPr/>
        <p:txBody>
          <a:bodyPr/>
          <a:lstStyle/>
          <a:p>
            <a:fld id="{DC835EB0-E4E2-4E11-A86D-A27C13F2E123}" type="slidenum">
              <a:rPr lang="en-GB" smtClean="0"/>
              <a:pPr/>
              <a:t>1</a:t>
            </a:fld>
            <a:endParaRPr lang="en-GB" dirty="0"/>
          </a:p>
        </p:txBody>
      </p:sp>
      <p:pic>
        <p:nvPicPr>
          <p:cNvPr id="6" name="Picture 5">
            <a:extLst>
              <a:ext uri="{FF2B5EF4-FFF2-40B4-BE49-F238E27FC236}">
                <a16:creationId xmlns:a16="http://schemas.microsoft.com/office/drawing/2014/main" id="{11D4B8D1-749D-4280-8E63-DE3C642C28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847" y="1648902"/>
            <a:ext cx="8834306" cy="4557989"/>
          </a:xfrm>
          <a:prstGeom prst="rect">
            <a:avLst/>
          </a:prstGeom>
        </p:spPr>
      </p:pic>
    </p:spTree>
    <p:extLst>
      <p:ext uri="{BB962C8B-B14F-4D97-AF65-F5344CB8AC3E}">
        <p14:creationId xmlns:p14="http://schemas.microsoft.com/office/powerpoint/2010/main" val="2735249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Introduction</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8CED7B4-3596-4A92-B2AE-AA09B80FAA29}"/>
              </a:ext>
            </a:extLst>
          </p:cNvPr>
          <p:cNvSpPr txBox="1"/>
          <p:nvPr/>
        </p:nvSpPr>
        <p:spPr>
          <a:xfrm>
            <a:off x="845975" y="1896154"/>
            <a:ext cx="10500049" cy="3963469"/>
          </a:xfrm>
          <a:prstGeom prst="rect">
            <a:avLst/>
          </a:prstGeom>
          <a:noFill/>
        </p:spPr>
        <p:txBody>
          <a:bodyPr wrap="square" rtlCol="0">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In this module we are going to look at the following areas: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Calibri" panose="020F0502020204030204"/>
              </a:rPr>
              <a:t>In depth view of System connections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solidFill>
                <a:prstClr val="black"/>
              </a:solidFill>
              <a:latin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Calibri" panose="020F0502020204030204"/>
              </a:rPr>
              <a:t>In depth view of the Viper/Payload connections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solidFill>
                <a:prstClr val="black"/>
              </a:solidFill>
              <a:latin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Calibri" panose="020F0502020204030204"/>
              </a:rPr>
              <a:t>IP address ranges of components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solidFill>
                <a:prstClr val="black"/>
              </a:solidFill>
              <a:latin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Calibri" panose="020F0502020204030204"/>
              </a:rPr>
              <a:t>Container Power connections and Distribution Panel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4558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Block Diagram</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8CED7B4-3596-4A92-B2AE-AA09B80FAA29}"/>
              </a:ext>
            </a:extLst>
          </p:cNvPr>
          <p:cNvSpPr txBox="1"/>
          <p:nvPr/>
        </p:nvSpPr>
        <p:spPr>
          <a:xfrm>
            <a:off x="845975" y="1896154"/>
            <a:ext cx="10500049" cy="3963469"/>
          </a:xfrm>
          <a:prstGeom prst="rect">
            <a:avLst/>
          </a:prstGeom>
          <a:noFill/>
        </p:spPr>
        <p:txBody>
          <a:bodyPr wrap="square" rtlCol="0">
            <a:normAutofit/>
          </a:bodyPr>
          <a:lstStyle/>
          <a:p>
            <a:pPr lvl="1" defTabSz="457200">
              <a:defRPr/>
            </a:pPr>
            <a:endParaRPr lang="en-GB"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9820DC45-B06D-6479-1339-C3836CCC4C3B}"/>
              </a:ext>
            </a:extLst>
          </p:cNvPr>
          <p:cNvPicPr>
            <a:picLocks noChangeAspect="1"/>
          </p:cNvPicPr>
          <p:nvPr/>
        </p:nvPicPr>
        <p:blipFill>
          <a:blip r:embed="rId3"/>
          <a:stretch>
            <a:fillRect/>
          </a:stretch>
        </p:blipFill>
        <p:spPr>
          <a:xfrm>
            <a:off x="2328825" y="1582834"/>
            <a:ext cx="7217108" cy="4829997"/>
          </a:xfrm>
          <a:prstGeom prst="rect">
            <a:avLst/>
          </a:prstGeom>
        </p:spPr>
      </p:pic>
    </p:spTree>
    <p:extLst>
      <p:ext uri="{BB962C8B-B14F-4D97-AF65-F5344CB8AC3E}">
        <p14:creationId xmlns:p14="http://schemas.microsoft.com/office/powerpoint/2010/main" val="972621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Internal: RJB Front Panel Connections</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4</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4" name="Picture 3">
            <a:extLst>
              <a:ext uri="{FF2B5EF4-FFF2-40B4-BE49-F238E27FC236}">
                <a16:creationId xmlns:a16="http://schemas.microsoft.com/office/drawing/2014/main" id="{D8E89E75-3545-46F7-E750-A1C6216B8ECF}"/>
              </a:ext>
            </a:extLst>
          </p:cNvPr>
          <p:cNvPicPr>
            <a:picLocks noChangeAspect="1"/>
          </p:cNvPicPr>
          <p:nvPr/>
        </p:nvPicPr>
        <p:blipFill>
          <a:blip r:embed="rId4"/>
          <a:stretch>
            <a:fillRect/>
          </a:stretch>
        </p:blipFill>
        <p:spPr>
          <a:xfrm>
            <a:off x="1475822" y="2072219"/>
            <a:ext cx="9240355" cy="3277879"/>
          </a:xfrm>
          <a:prstGeom prst="rect">
            <a:avLst/>
          </a:prstGeom>
        </p:spPr>
      </p:pic>
      <p:sp>
        <p:nvSpPr>
          <p:cNvPr id="2" name="Oval 1">
            <a:extLst>
              <a:ext uri="{FF2B5EF4-FFF2-40B4-BE49-F238E27FC236}">
                <a16:creationId xmlns:a16="http://schemas.microsoft.com/office/drawing/2014/main" id="{31229D89-0517-5371-93AF-ECAFE0C45A63}"/>
              </a:ext>
            </a:extLst>
          </p:cNvPr>
          <p:cNvSpPr/>
          <p:nvPr/>
        </p:nvSpPr>
        <p:spPr>
          <a:xfrm>
            <a:off x="1794376" y="3870253"/>
            <a:ext cx="1342228" cy="124510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E01AF273-F5F3-CA2A-7332-0A2BF737F27B}"/>
              </a:ext>
            </a:extLst>
          </p:cNvPr>
          <p:cNvSpPr/>
          <p:nvPr/>
        </p:nvSpPr>
        <p:spPr>
          <a:xfrm>
            <a:off x="4222867" y="3924009"/>
            <a:ext cx="1342228" cy="124510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8EDD48FF-8D1C-22A2-1A31-ABCB7617D6D7}"/>
              </a:ext>
            </a:extLst>
          </p:cNvPr>
          <p:cNvSpPr/>
          <p:nvPr/>
        </p:nvSpPr>
        <p:spPr>
          <a:xfrm>
            <a:off x="6405362" y="3673254"/>
            <a:ext cx="1569056" cy="14527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A5C44F13-B03A-2208-52E1-91DF9DE53F7E}"/>
              </a:ext>
            </a:extLst>
          </p:cNvPr>
          <p:cNvSpPr/>
          <p:nvPr/>
        </p:nvSpPr>
        <p:spPr>
          <a:xfrm>
            <a:off x="9055398" y="3924009"/>
            <a:ext cx="1097765" cy="119134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81401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EOD Block Diagram</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8CED7B4-3596-4A92-B2AE-AA09B80FAA29}"/>
              </a:ext>
            </a:extLst>
          </p:cNvPr>
          <p:cNvSpPr txBox="1"/>
          <p:nvPr/>
        </p:nvSpPr>
        <p:spPr>
          <a:xfrm>
            <a:off x="845975" y="1896154"/>
            <a:ext cx="10500049" cy="3963469"/>
          </a:xfrm>
          <a:prstGeom prst="rect">
            <a:avLst/>
          </a:prstGeom>
          <a:noFill/>
        </p:spPr>
        <p:txBody>
          <a:bodyPr wrap="square" rtlCol="0">
            <a:normAutofit/>
          </a:bodyPr>
          <a:lstStyle/>
          <a:p>
            <a:pPr lvl="1" defTabSz="457200">
              <a:defRPr/>
            </a:pPr>
            <a:endParaRPr lang="en-GB"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BEA15F6-CC89-58DF-3D9C-7160AFDCA141}"/>
              </a:ext>
            </a:extLst>
          </p:cNvPr>
          <p:cNvPicPr>
            <a:picLocks noChangeAspect="1"/>
          </p:cNvPicPr>
          <p:nvPr/>
        </p:nvPicPr>
        <p:blipFill>
          <a:blip r:embed="rId2"/>
          <a:stretch>
            <a:fillRect/>
          </a:stretch>
        </p:blipFill>
        <p:spPr>
          <a:xfrm>
            <a:off x="2992953" y="1559231"/>
            <a:ext cx="4957497" cy="4637314"/>
          </a:xfrm>
          <a:prstGeom prst="rect">
            <a:avLst/>
          </a:prstGeom>
        </p:spPr>
      </p:pic>
    </p:spTree>
    <p:extLst>
      <p:ext uri="{BB962C8B-B14F-4D97-AF65-F5344CB8AC3E}">
        <p14:creationId xmlns:p14="http://schemas.microsoft.com/office/powerpoint/2010/main" val="811979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IP System Architecture</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8CED7B4-3596-4A92-B2AE-AA09B80FAA29}"/>
              </a:ext>
            </a:extLst>
          </p:cNvPr>
          <p:cNvSpPr txBox="1"/>
          <p:nvPr/>
        </p:nvSpPr>
        <p:spPr>
          <a:xfrm>
            <a:off x="845975" y="1896154"/>
            <a:ext cx="10500049" cy="3963469"/>
          </a:xfrm>
          <a:prstGeom prst="rect">
            <a:avLst/>
          </a:prstGeom>
          <a:noFill/>
        </p:spPr>
        <p:txBody>
          <a:bodyPr wrap="square" rtlCol="0">
            <a:normAutofit/>
          </a:bodyPr>
          <a:lstStyle/>
          <a:p>
            <a:pPr lvl="1" defTabSz="457200">
              <a:defRPr/>
            </a:pPr>
            <a:endParaRPr lang="en-GB"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D0F4DB90-F4ED-D429-DDF0-C8475FCC98FE}"/>
              </a:ext>
            </a:extLst>
          </p:cNvPr>
          <p:cNvPicPr>
            <a:picLocks noChangeAspect="1"/>
          </p:cNvPicPr>
          <p:nvPr/>
        </p:nvPicPr>
        <p:blipFill>
          <a:blip r:embed="rId2"/>
          <a:stretch>
            <a:fillRect/>
          </a:stretch>
        </p:blipFill>
        <p:spPr>
          <a:xfrm>
            <a:off x="1459759" y="1751206"/>
            <a:ext cx="8955239" cy="4253364"/>
          </a:xfrm>
          <a:prstGeom prst="rect">
            <a:avLst/>
          </a:prstGeom>
        </p:spPr>
      </p:pic>
    </p:spTree>
    <p:extLst>
      <p:ext uri="{BB962C8B-B14F-4D97-AF65-F5344CB8AC3E}">
        <p14:creationId xmlns:p14="http://schemas.microsoft.com/office/powerpoint/2010/main" val="814544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IP Address Ranges – Rugged PC</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8CED7B4-3596-4A92-B2AE-AA09B80FAA29}"/>
              </a:ext>
            </a:extLst>
          </p:cNvPr>
          <p:cNvSpPr txBox="1"/>
          <p:nvPr/>
        </p:nvSpPr>
        <p:spPr>
          <a:xfrm>
            <a:off x="845975" y="1896154"/>
            <a:ext cx="10500049" cy="3963469"/>
          </a:xfrm>
          <a:prstGeom prst="rect">
            <a:avLst/>
          </a:prstGeom>
          <a:noFill/>
        </p:spPr>
        <p:txBody>
          <a:bodyPr wrap="square" rtlCol="0">
            <a:normAutofit/>
          </a:bodyPr>
          <a:lstStyle/>
          <a:p>
            <a:pPr lvl="1" defTabSz="457200">
              <a:defRPr/>
            </a:pPr>
            <a:endParaRPr lang="en-GB"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79C217C9-E6CB-FF36-4E99-7B00128C05B1}"/>
              </a:ext>
            </a:extLst>
          </p:cNvPr>
          <p:cNvGraphicFramePr>
            <a:graphicFrameLocks noGrp="1"/>
          </p:cNvGraphicFramePr>
          <p:nvPr>
            <p:extLst>
              <p:ext uri="{D42A27DB-BD31-4B8C-83A1-F6EECF244321}">
                <p14:modId xmlns:p14="http://schemas.microsoft.com/office/powerpoint/2010/main" val="3822984968"/>
              </p:ext>
            </p:extLst>
          </p:nvPr>
        </p:nvGraphicFramePr>
        <p:xfrm>
          <a:off x="1873379" y="2997756"/>
          <a:ext cx="8128000" cy="18542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4038155029"/>
                    </a:ext>
                  </a:extLst>
                </a:gridCol>
                <a:gridCol w="4064000">
                  <a:extLst>
                    <a:ext uri="{9D8B030D-6E8A-4147-A177-3AD203B41FA5}">
                      <a16:colId xmlns:a16="http://schemas.microsoft.com/office/drawing/2014/main" val="536832928"/>
                    </a:ext>
                  </a:extLst>
                </a:gridCol>
              </a:tblGrid>
              <a:tr h="370840">
                <a:tc>
                  <a:txBody>
                    <a:bodyPr/>
                    <a:lstStyle/>
                    <a:p>
                      <a:pPr algn="ctr"/>
                      <a:r>
                        <a:rPr lang="en-GB" dirty="0"/>
                        <a:t>Address</a:t>
                      </a:r>
                    </a:p>
                  </a:txBody>
                  <a:tcPr/>
                </a:tc>
                <a:tc>
                  <a:txBody>
                    <a:bodyPr/>
                    <a:lstStyle/>
                    <a:p>
                      <a:pPr algn="ctr"/>
                      <a:r>
                        <a:rPr lang="en-GB" dirty="0"/>
                        <a:t>Use</a:t>
                      </a:r>
                    </a:p>
                  </a:txBody>
                  <a:tcPr/>
                </a:tc>
                <a:extLst>
                  <a:ext uri="{0D108BD9-81ED-4DB2-BD59-A6C34878D82A}">
                    <a16:rowId xmlns:a16="http://schemas.microsoft.com/office/drawing/2014/main" val="3074193837"/>
                  </a:ext>
                </a:extLst>
              </a:tr>
              <a:tr h="370840">
                <a:tc>
                  <a:txBody>
                    <a:bodyPr/>
                    <a:lstStyle/>
                    <a:p>
                      <a:pPr algn="ctr"/>
                      <a:r>
                        <a:rPr lang="en-GB" dirty="0"/>
                        <a:t>192.168.1.50</a:t>
                      </a:r>
                    </a:p>
                  </a:txBody>
                  <a:tcPr/>
                </a:tc>
                <a:tc>
                  <a:txBody>
                    <a:bodyPr/>
                    <a:lstStyle/>
                    <a:p>
                      <a:pPr algn="ctr"/>
                      <a:r>
                        <a:rPr lang="en-GB" dirty="0"/>
                        <a:t>Radar IP Access</a:t>
                      </a:r>
                    </a:p>
                  </a:txBody>
                  <a:tcPr/>
                </a:tc>
                <a:extLst>
                  <a:ext uri="{0D108BD9-81ED-4DB2-BD59-A6C34878D82A}">
                    <a16:rowId xmlns:a16="http://schemas.microsoft.com/office/drawing/2014/main" val="3746166255"/>
                  </a:ext>
                </a:extLst>
              </a:tr>
              <a:tr h="370840">
                <a:tc>
                  <a:txBody>
                    <a:bodyPr/>
                    <a:lstStyle/>
                    <a:p>
                      <a:pPr algn="ctr"/>
                      <a:r>
                        <a:rPr lang="en-GB" dirty="0"/>
                        <a:t>192.168.4.50</a:t>
                      </a:r>
                    </a:p>
                  </a:txBody>
                  <a:tcPr/>
                </a:tc>
                <a:tc>
                  <a:txBody>
                    <a:bodyPr/>
                    <a:lstStyle/>
                    <a:p>
                      <a:pPr algn="ctr"/>
                      <a:r>
                        <a:rPr lang="en-GB" dirty="0"/>
                        <a:t>Metis RFDF Access</a:t>
                      </a:r>
                    </a:p>
                  </a:txBody>
                  <a:tcPr/>
                </a:tc>
                <a:extLst>
                  <a:ext uri="{0D108BD9-81ED-4DB2-BD59-A6C34878D82A}">
                    <a16:rowId xmlns:a16="http://schemas.microsoft.com/office/drawing/2014/main" val="1940269020"/>
                  </a:ext>
                </a:extLst>
              </a:tr>
              <a:tr h="370840">
                <a:tc>
                  <a:txBody>
                    <a:bodyPr/>
                    <a:lstStyle/>
                    <a:p>
                      <a:pPr algn="ctr"/>
                      <a:r>
                        <a:rPr lang="en-GB" dirty="0"/>
                        <a:t>10.10.10.1</a:t>
                      </a:r>
                    </a:p>
                  </a:txBody>
                  <a:tcPr/>
                </a:tc>
                <a:tc>
                  <a:txBody>
                    <a:bodyPr/>
                    <a:lstStyle/>
                    <a:p>
                      <a:pPr algn="ctr"/>
                      <a:r>
                        <a:rPr lang="en-GB" dirty="0" err="1"/>
                        <a:t>Squarehead</a:t>
                      </a:r>
                      <a:r>
                        <a:rPr lang="en-GB" dirty="0"/>
                        <a:t> Access</a:t>
                      </a:r>
                    </a:p>
                  </a:txBody>
                  <a:tcPr/>
                </a:tc>
                <a:extLst>
                  <a:ext uri="{0D108BD9-81ED-4DB2-BD59-A6C34878D82A}">
                    <a16:rowId xmlns:a16="http://schemas.microsoft.com/office/drawing/2014/main" val="3406587099"/>
                  </a:ext>
                </a:extLst>
              </a:tr>
              <a:tr h="370840">
                <a:tc>
                  <a:txBody>
                    <a:bodyPr/>
                    <a:lstStyle/>
                    <a:p>
                      <a:pPr algn="ctr"/>
                      <a:r>
                        <a:rPr lang="en-GB" dirty="0"/>
                        <a:t>192.168.0.50</a:t>
                      </a:r>
                    </a:p>
                  </a:txBody>
                  <a:tcPr/>
                </a:tc>
                <a:tc>
                  <a:txBody>
                    <a:bodyPr/>
                    <a:lstStyle/>
                    <a:p>
                      <a:pPr algn="ctr"/>
                      <a:r>
                        <a:rPr lang="en-GB" dirty="0"/>
                        <a:t>VMS Charm Access</a:t>
                      </a:r>
                    </a:p>
                  </a:txBody>
                  <a:tcPr/>
                </a:tc>
                <a:extLst>
                  <a:ext uri="{0D108BD9-81ED-4DB2-BD59-A6C34878D82A}">
                    <a16:rowId xmlns:a16="http://schemas.microsoft.com/office/drawing/2014/main" val="2574712310"/>
                  </a:ext>
                </a:extLst>
              </a:tr>
            </a:tbl>
          </a:graphicData>
        </a:graphic>
      </p:graphicFrame>
      <p:sp>
        <p:nvSpPr>
          <p:cNvPr id="4" name="TextBox 3">
            <a:extLst>
              <a:ext uri="{FF2B5EF4-FFF2-40B4-BE49-F238E27FC236}">
                <a16:creationId xmlns:a16="http://schemas.microsoft.com/office/drawing/2014/main" id="{E3305D69-2534-8011-D6C6-14B703D00E49}"/>
              </a:ext>
            </a:extLst>
          </p:cNvPr>
          <p:cNvSpPr txBox="1"/>
          <p:nvPr/>
        </p:nvSpPr>
        <p:spPr>
          <a:xfrm>
            <a:off x="874305" y="1768144"/>
            <a:ext cx="10126147" cy="923330"/>
          </a:xfrm>
          <a:prstGeom prst="rect">
            <a:avLst/>
          </a:prstGeom>
          <a:noFill/>
        </p:spPr>
        <p:txBody>
          <a:bodyPr wrap="square" rtlCol="0">
            <a:spAutoFit/>
          </a:bodyPr>
          <a:lstStyle/>
          <a:p>
            <a:r>
              <a:rPr lang="en-GB" dirty="0"/>
              <a:t>These are the IP address used by the Rugged PC in the system, these are fixed and any changes could result in render parts of the system inoperable.</a:t>
            </a:r>
          </a:p>
          <a:p>
            <a:r>
              <a:rPr lang="en-GB" dirty="0"/>
              <a:t>Care should be taken that other devices attached to the NW do not conflict with these addresses.</a:t>
            </a:r>
          </a:p>
        </p:txBody>
      </p:sp>
    </p:spTree>
    <p:extLst>
      <p:ext uri="{BB962C8B-B14F-4D97-AF65-F5344CB8AC3E}">
        <p14:creationId xmlns:p14="http://schemas.microsoft.com/office/powerpoint/2010/main" val="765212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IP Address Ranges – EchoShield Radars</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8CED7B4-3596-4A92-B2AE-AA09B80FAA29}"/>
              </a:ext>
            </a:extLst>
          </p:cNvPr>
          <p:cNvSpPr txBox="1"/>
          <p:nvPr/>
        </p:nvSpPr>
        <p:spPr>
          <a:xfrm>
            <a:off x="845975" y="1937186"/>
            <a:ext cx="10500049" cy="3963469"/>
          </a:xfrm>
          <a:prstGeom prst="rect">
            <a:avLst/>
          </a:prstGeom>
          <a:noFill/>
        </p:spPr>
        <p:txBody>
          <a:bodyPr wrap="square" rtlCol="0">
            <a:normAutofit/>
          </a:bodyPr>
          <a:lstStyle/>
          <a:p>
            <a:pPr lvl="1" defTabSz="457200">
              <a:defRPr/>
            </a:pPr>
            <a:endParaRPr lang="en-GB"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79C217C9-E6CB-FF36-4E99-7B00128C05B1}"/>
              </a:ext>
            </a:extLst>
          </p:cNvPr>
          <p:cNvGraphicFramePr>
            <a:graphicFrameLocks noGrp="1"/>
          </p:cNvGraphicFramePr>
          <p:nvPr>
            <p:extLst>
              <p:ext uri="{D42A27DB-BD31-4B8C-83A1-F6EECF244321}">
                <p14:modId xmlns:p14="http://schemas.microsoft.com/office/powerpoint/2010/main" val="576708536"/>
              </p:ext>
            </p:extLst>
          </p:nvPr>
        </p:nvGraphicFramePr>
        <p:xfrm>
          <a:off x="1873379" y="2997756"/>
          <a:ext cx="8128000" cy="18542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4038155029"/>
                    </a:ext>
                  </a:extLst>
                </a:gridCol>
                <a:gridCol w="4064000">
                  <a:extLst>
                    <a:ext uri="{9D8B030D-6E8A-4147-A177-3AD203B41FA5}">
                      <a16:colId xmlns:a16="http://schemas.microsoft.com/office/drawing/2014/main" val="536832928"/>
                    </a:ext>
                  </a:extLst>
                </a:gridCol>
              </a:tblGrid>
              <a:tr h="370840">
                <a:tc>
                  <a:txBody>
                    <a:bodyPr/>
                    <a:lstStyle/>
                    <a:p>
                      <a:pPr algn="ctr"/>
                      <a:r>
                        <a:rPr lang="en-GB" dirty="0"/>
                        <a:t>Address</a:t>
                      </a:r>
                    </a:p>
                  </a:txBody>
                  <a:tcPr/>
                </a:tc>
                <a:tc>
                  <a:txBody>
                    <a:bodyPr/>
                    <a:lstStyle/>
                    <a:p>
                      <a:pPr algn="ctr"/>
                      <a:r>
                        <a:rPr lang="en-GB" dirty="0"/>
                        <a:t>Use</a:t>
                      </a:r>
                    </a:p>
                  </a:txBody>
                  <a:tcPr/>
                </a:tc>
                <a:extLst>
                  <a:ext uri="{0D108BD9-81ED-4DB2-BD59-A6C34878D82A}">
                    <a16:rowId xmlns:a16="http://schemas.microsoft.com/office/drawing/2014/main" val="3074193837"/>
                  </a:ext>
                </a:extLst>
              </a:tr>
              <a:tr h="370840">
                <a:tc>
                  <a:txBody>
                    <a:bodyPr/>
                    <a:lstStyle/>
                    <a:p>
                      <a:pPr algn="ctr"/>
                      <a:r>
                        <a:rPr lang="en-GB" dirty="0"/>
                        <a:t>192.168.1.151</a:t>
                      </a:r>
                    </a:p>
                  </a:txBody>
                  <a:tcPr/>
                </a:tc>
                <a:tc>
                  <a:txBody>
                    <a:bodyPr/>
                    <a:lstStyle/>
                    <a:p>
                      <a:pPr algn="ctr"/>
                      <a:r>
                        <a:rPr lang="en-GB" dirty="0"/>
                        <a:t>Radar 1 (45 from 0)</a:t>
                      </a:r>
                    </a:p>
                  </a:txBody>
                  <a:tcPr/>
                </a:tc>
                <a:extLst>
                  <a:ext uri="{0D108BD9-81ED-4DB2-BD59-A6C34878D82A}">
                    <a16:rowId xmlns:a16="http://schemas.microsoft.com/office/drawing/2014/main" val="3746166255"/>
                  </a:ext>
                </a:extLst>
              </a:tr>
              <a:tr h="370840">
                <a:tc>
                  <a:txBody>
                    <a:bodyPr/>
                    <a:lstStyle/>
                    <a:p>
                      <a:pPr algn="ctr"/>
                      <a:r>
                        <a:rPr lang="en-GB" dirty="0"/>
                        <a:t>192.168.1.152</a:t>
                      </a:r>
                    </a:p>
                  </a:txBody>
                  <a:tcPr/>
                </a:tc>
                <a:tc>
                  <a:txBody>
                    <a:bodyPr/>
                    <a:lstStyle/>
                    <a:p>
                      <a:pPr algn="ctr"/>
                      <a:r>
                        <a:rPr lang="en-GB" dirty="0"/>
                        <a:t>Radar 2 (135 from 0)</a:t>
                      </a:r>
                    </a:p>
                  </a:txBody>
                  <a:tcPr/>
                </a:tc>
                <a:extLst>
                  <a:ext uri="{0D108BD9-81ED-4DB2-BD59-A6C34878D82A}">
                    <a16:rowId xmlns:a16="http://schemas.microsoft.com/office/drawing/2014/main" val="194026902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192.168.1.153</a:t>
                      </a:r>
                    </a:p>
                  </a:txBody>
                  <a:tcPr/>
                </a:tc>
                <a:tc>
                  <a:txBody>
                    <a:bodyPr/>
                    <a:lstStyle/>
                    <a:p>
                      <a:pPr algn="ctr"/>
                      <a:r>
                        <a:rPr lang="en-GB" dirty="0"/>
                        <a:t>Radar 3 (225 from 0)</a:t>
                      </a:r>
                    </a:p>
                  </a:txBody>
                  <a:tcPr/>
                </a:tc>
                <a:extLst>
                  <a:ext uri="{0D108BD9-81ED-4DB2-BD59-A6C34878D82A}">
                    <a16:rowId xmlns:a16="http://schemas.microsoft.com/office/drawing/2014/main" val="340658709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192.168.1.154</a:t>
                      </a:r>
                    </a:p>
                  </a:txBody>
                  <a:tcPr/>
                </a:tc>
                <a:tc>
                  <a:txBody>
                    <a:bodyPr/>
                    <a:lstStyle/>
                    <a:p>
                      <a:pPr algn="ctr"/>
                      <a:r>
                        <a:rPr lang="en-GB" dirty="0"/>
                        <a:t>Radar 4 (315 from 0)</a:t>
                      </a:r>
                    </a:p>
                  </a:txBody>
                  <a:tcPr/>
                </a:tc>
                <a:extLst>
                  <a:ext uri="{0D108BD9-81ED-4DB2-BD59-A6C34878D82A}">
                    <a16:rowId xmlns:a16="http://schemas.microsoft.com/office/drawing/2014/main" val="2574712310"/>
                  </a:ext>
                </a:extLst>
              </a:tr>
            </a:tbl>
          </a:graphicData>
        </a:graphic>
      </p:graphicFrame>
      <p:sp>
        <p:nvSpPr>
          <p:cNvPr id="4" name="TextBox 3">
            <a:extLst>
              <a:ext uri="{FF2B5EF4-FFF2-40B4-BE49-F238E27FC236}">
                <a16:creationId xmlns:a16="http://schemas.microsoft.com/office/drawing/2014/main" id="{E3305D69-2534-8011-D6C6-14B703D00E49}"/>
              </a:ext>
            </a:extLst>
          </p:cNvPr>
          <p:cNvSpPr txBox="1"/>
          <p:nvPr/>
        </p:nvSpPr>
        <p:spPr>
          <a:xfrm>
            <a:off x="874305" y="1768144"/>
            <a:ext cx="10126147" cy="923330"/>
          </a:xfrm>
          <a:prstGeom prst="rect">
            <a:avLst/>
          </a:prstGeom>
          <a:noFill/>
        </p:spPr>
        <p:txBody>
          <a:bodyPr wrap="square" rtlCol="0">
            <a:spAutoFit/>
          </a:bodyPr>
          <a:lstStyle/>
          <a:p>
            <a:r>
              <a:rPr lang="en-GB" dirty="0"/>
              <a:t>These address are static and dependant on where the Radar is fitted in the system.</a:t>
            </a:r>
          </a:p>
          <a:p>
            <a:r>
              <a:rPr lang="en-GB" dirty="0"/>
              <a:t>Radars are addresses clockwise in ascending IP. First panel is 45 degrees off cruciform zero</a:t>
            </a:r>
          </a:p>
          <a:p>
            <a:r>
              <a:rPr lang="en-GB" dirty="0"/>
              <a:t>Care should be taken that other devices attached to the NW do not conflict with these addresses.</a:t>
            </a:r>
          </a:p>
        </p:txBody>
      </p:sp>
      <p:sp>
        <p:nvSpPr>
          <p:cNvPr id="9" name="TextBox 8">
            <a:extLst>
              <a:ext uri="{FF2B5EF4-FFF2-40B4-BE49-F238E27FC236}">
                <a16:creationId xmlns:a16="http://schemas.microsoft.com/office/drawing/2014/main" id="{35DD0996-97BF-8754-4AC0-B9E075E69AF5}"/>
              </a:ext>
            </a:extLst>
          </p:cNvPr>
          <p:cNvSpPr txBox="1"/>
          <p:nvPr/>
        </p:nvSpPr>
        <p:spPr>
          <a:xfrm>
            <a:off x="1032925" y="5334660"/>
            <a:ext cx="10126147" cy="369332"/>
          </a:xfrm>
          <a:prstGeom prst="rect">
            <a:avLst/>
          </a:prstGeom>
          <a:noFill/>
        </p:spPr>
        <p:txBody>
          <a:bodyPr wrap="square" rtlCol="0">
            <a:spAutoFit/>
          </a:bodyPr>
          <a:lstStyle/>
          <a:p>
            <a:r>
              <a:rPr lang="en-GB" dirty="0"/>
              <a:t>Care should be taken that other devices attached to the NW do not conflict with these addresses.</a:t>
            </a:r>
          </a:p>
        </p:txBody>
      </p:sp>
      <p:pic>
        <p:nvPicPr>
          <p:cNvPr id="15" name="Picture 14">
            <a:extLst>
              <a:ext uri="{FF2B5EF4-FFF2-40B4-BE49-F238E27FC236}">
                <a16:creationId xmlns:a16="http://schemas.microsoft.com/office/drawing/2014/main" id="{BFAF5E51-C0C7-CC80-2BA5-E417459C5E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1832400"/>
            <a:ext cx="6445925" cy="4184911"/>
          </a:xfrm>
          <a:prstGeom prst="rect">
            <a:avLst/>
          </a:prstGeom>
        </p:spPr>
      </p:pic>
      <p:sp>
        <p:nvSpPr>
          <p:cNvPr id="10" name="TextBox 9">
            <a:extLst>
              <a:ext uri="{FF2B5EF4-FFF2-40B4-BE49-F238E27FC236}">
                <a16:creationId xmlns:a16="http://schemas.microsoft.com/office/drawing/2014/main" id="{EDA223EE-B011-DB0E-9819-71A035DDB2D1}"/>
              </a:ext>
            </a:extLst>
          </p:cNvPr>
          <p:cNvSpPr txBox="1"/>
          <p:nvPr/>
        </p:nvSpPr>
        <p:spPr>
          <a:xfrm>
            <a:off x="8224666" y="2194802"/>
            <a:ext cx="441146" cy="646331"/>
          </a:xfrm>
          <a:prstGeom prst="rect">
            <a:avLst/>
          </a:prstGeom>
          <a:noFill/>
        </p:spPr>
        <p:txBody>
          <a:bodyPr wrap="none" rtlCol="0">
            <a:spAutoFit/>
          </a:bodyPr>
          <a:lstStyle/>
          <a:p>
            <a:r>
              <a:rPr lang="en-GB" sz="3600" b="1" dirty="0">
                <a:solidFill>
                  <a:srgbClr val="FF0000"/>
                </a:solidFill>
                <a:latin typeface="Arial" panose="020B0604020202020204" pitchFamily="34" charset="0"/>
                <a:cs typeface="Arial" panose="020B0604020202020204" pitchFamily="34" charset="0"/>
              </a:rPr>
              <a:t>1</a:t>
            </a:r>
          </a:p>
        </p:txBody>
      </p:sp>
      <p:sp>
        <p:nvSpPr>
          <p:cNvPr id="11" name="TextBox 10">
            <a:extLst>
              <a:ext uri="{FF2B5EF4-FFF2-40B4-BE49-F238E27FC236}">
                <a16:creationId xmlns:a16="http://schemas.microsoft.com/office/drawing/2014/main" id="{5669626A-2AF8-30DE-3B29-FC085ECD0A35}"/>
              </a:ext>
            </a:extLst>
          </p:cNvPr>
          <p:cNvSpPr txBox="1"/>
          <p:nvPr/>
        </p:nvSpPr>
        <p:spPr>
          <a:xfrm>
            <a:off x="7278756" y="4712043"/>
            <a:ext cx="441146" cy="646331"/>
          </a:xfrm>
          <a:prstGeom prst="rect">
            <a:avLst/>
          </a:prstGeom>
          <a:noFill/>
        </p:spPr>
        <p:txBody>
          <a:bodyPr wrap="none" rtlCol="0">
            <a:spAutoFit/>
          </a:bodyPr>
          <a:lstStyle/>
          <a:p>
            <a:r>
              <a:rPr lang="en-GB" sz="3600" b="1" dirty="0">
                <a:solidFill>
                  <a:srgbClr val="FF0000"/>
                </a:solidFill>
                <a:latin typeface="Arial" panose="020B0604020202020204" pitchFamily="34" charset="0"/>
                <a:cs typeface="Arial" panose="020B0604020202020204" pitchFamily="34" charset="0"/>
              </a:rPr>
              <a:t>2</a:t>
            </a:r>
          </a:p>
        </p:txBody>
      </p:sp>
      <p:sp>
        <p:nvSpPr>
          <p:cNvPr id="12" name="TextBox 11">
            <a:extLst>
              <a:ext uri="{FF2B5EF4-FFF2-40B4-BE49-F238E27FC236}">
                <a16:creationId xmlns:a16="http://schemas.microsoft.com/office/drawing/2014/main" id="{447F25F1-EB1E-28AC-8333-24CE36B5C36A}"/>
              </a:ext>
            </a:extLst>
          </p:cNvPr>
          <p:cNvSpPr txBox="1"/>
          <p:nvPr/>
        </p:nvSpPr>
        <p:spPr>
          <a:xfrm>
            <a:off x="3262550" y="4162579"/>
            <a:ext cx="441146" cy="646331"/>
          </a:xfrm>
          <a:prstGeom prst="rect">
            <a:avLst/>
          </a:prstGeom>
          <a:noFill/>
        </p:spPr>
        <p:txBody>
          <a:bodyPr wrap="none" rtlCol="0">
            <a:spAutoFit/>
          </a:bodyPr>
          <a:lstStyle/>
          <a:p>
            <a:r>
              <a:rPr lang="en-GB" sz="3600" b="1" dirty="0">
                <a:solidFill>
                  <a:srgbClr val="FF0000"/>
                </a:solidFill>
                <a:latin typeface="Arial" panose="020B0604020202020204" pitchFamily="34" charset="0"/>
                <a:cs typeface="Arial" panose="020B0604020202020204" pitchFamily="34" charset="0"/>
              </a:rPr>
              <a:t>3</a:t>
            </a:r>
          </a:p>
        </p:txBody>
      </p:sp>
      <p:sp>
        <p:nvSpPr>
          <p:cNvPr id="13" name="TextBox 12">
            <a:extLst>
              <a:ext uri="{FF2B5EF4-FFF2-40B4-BE49-F238E27FC236}">
                <a16:creationId xmlns:a16="http://schemas.microsoft.com/office/drawing/2014/main" id="{1BEFACAF-63CD-6FF6-35B6-811A23A08957}"/>
              </a:ext>
            </a:extLst>
          </p:cNvPr>
          <p:cNvSpPr txBox="1"/>
          <p:nvPr/>
        </p:nvSpPr>
        <p:spPr>
          <a:xfrm>
            <a:off x="4198629" y="2045143"/>
            <a:ext cx="441146" cy="646331"/>
          </a:xfrm>
          <a:prstGeom prst="rect">
            <a:avLst/>
          </a:prstGeom>
          <a:noFill/>
        </p:spPr>
        <p:txBody>
          <a:bodyPr wrap="none" rtlCol="0">
            <a:spAutoFit/>
          </a:bodyPr>
          <a:lstStyle/>
          <a:p>
            <a:r>
              <a:rPr lang="en-GB" sz="3600" b="1" dirty="0">
                <a:solidFill>
                  <a:srgbClr val="FF0000"/>
                </a:solidFill>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230036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a:t>
            </a:r>
            <a:r>
              <a:rPr lang="en-US" sz="2400" b="1" dirty="0" err="1">
                <a:solidFill>
                  <a:schemeClr val="bg1"/>
                </a:solidFill>
                <a:latin typeface="+mn-lt"/>
              </a:rPr>
              <a:t>EchoShield</a:t>
            </a:r>
            <a:r>
              <a:rPr lang="en-US" sz="2400" b="1" dirty="0">
                <a:solidFill>
                  <a:schemeClr val="bg1"/>
                </a:solidFill>
                <a:latin typeface="+mn-lt"/>
              </a:rPr>
              <a:t> Radars - Azimuth Transmission Overlap </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8CED7B4-3596-4A92-B2AE-AA09B80FAA29}"/>
              </a:ext>
            </a:extLst>
          </p:cNvPr>
          <p:cNvSpPr txBox="1"/>
          <p:nvPr/>
        </p:nvSpPr>
        <p:spPr>
          <a:xfrm>
            <a:off x="845975" y="1937186"/>
            <a:ext cx="10500049" cy="3963469"/>
          </a:xfrm>
          <a:prstGeom prst="rect">
            <a:avLst/>
          </a:prstGeom>
          <a:noFill/>
        </p:spPr>
        <p:txBody>
          <a:bodyPr wrap="square" rtlCol="0">
            <a:normAutofit/>
          </a:bodyPr>
          <a:lstStyle/>
          <a:p>
            <a:pPr defTabSz="457200">
              <a:defRPr/>
            </a:pPr>
            <a:r>
              <a:rPr lang="en-GB" dirty="0">
                <a:latin typeface="Arial" panose="020B0604020202020204" pitchFamily="34" charset="0"/>
                <a:cs typeface="Arial" panose="020B0604020202020204" pitchFamily="34" charset="0"/>
                <a:hlinkClick r:id="rId2" action="ppaction://hlinkfile"/>
              </a:rPr>
              <a:t>Azimuth transmission overlap diagram</a:t>
            </a:r>
            <a:endParaRPr lang="en-GB"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3268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3305D69-2534-8011-D6C6-14B703D00E49}"/>
              </a:ext>
            </a:extLst>
          </p:cNvPr>
          <p:cNvSpPr txBox="1"/>
          <p:nvPr/>
        </p:nvSpPr>
        <p:spPr>
          <a:xfrm>
            <a:off x="874305" y="1768144"/>
            <a:ext cx="10126147" cy="3693319"/>
          </a:xfrm>
          <a:prstGeom prst="rect">
            <a:avLst/>
          </a:prstGeom>
          <a:noFill/>
        </p:spPr>
        <p:txBody>
          <a:bodyPr wrap="square" rtlCol="0">
            <a:spAutoFit/>
          </a:bodyPr>
          <a:lstStyle/>
          <a:p>
            <a:r>
              <a:rPr lang="en-GB" dirty="0"/>
              <a:t>These are the IP address used by the Metis RFDF in the system, these are fixed on the nodes and any changes could result in render parts of the system inoperable.</a:t>
            </a:r>
          </a:p>
          <a:p>
            <a:endParaRPr lang="en-GB" dirty="0"/>
          </a:p>
          <a:p>
            <a:r>
              <a:rPr lang="en-GB" dirty="0"/>
              <a:t>Generally, the system would have 2 nodes connected, but more could be networked into the system dependant on needs. The system is designed to look for any nodes within the 192.168.4.X range and connect to them..</a:t>
            </a:r>
          </a:p>
          <a:p>
            <a:endParaRPr lang="en-GB" dirty="0"/>
          </a:p>
          <a:p>
            <a:endParaRPr lang="en-GB" dirty="0"/>
          </a:p>
          <a:p>
            <a:endParaRPr lang="en-GB" dirty="0"/>
          </a:p>
          <a:p>
            <a:endParaRPr lang="en-GB" dirty="0"/>
          </a:p>
          <a:p>
            <a:endParaRPr lang="en-GB" dirty="0"/>
          </a:p>
          <a:p>
            <a:r>
              <a:rPr lang="en-GB" dirty="0"/>
              <a:t>Metis Address is dependent on the serial number of the systems in use, these are clearly marked on the units.</a:t>
            </a:r>
          </a:p>
        </p:txBody>
      </p:sp>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IP Address Ranges – Metis RFDF</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79C217C9-E6CB-FF36-4E99-7B00128C05B1}"/>
              </a:ext>
            </a:extLst>
          </p:cNvPr>
          <p:cNvGraphicFramePr>
            <a:graphicFrameLocks noGrp="1"/>
          </p:cNvGraphicFramePr>
          <p:nvPr>
            <p:extLst>
              <p:ext uri="{D42A27DB-BD31-4B8C-83A1-F6EECF244321}">
                <p14:modId xmlns:p14="http://schemas.microsoft.com/office/powerpoint/2010/main" val="4046738542"/>
              </p:ext>
            </p:extLst>
          </p:nvPr>
        </p:nvGraphicFramePr>
        <p:xfrm>
          <a:off x="1873378" y="3709760"/>
          <a:ext cx="8128000" cy="7416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4038155029"/>
                    </a:ext>
                  </a:extLst>
                </a:gridCol>
                <a:gridCol w="4064000">
                  <a:extLst>
                    <a:ext uri="{9D8B030D-6E8A-4147-A177-3AD203B41FA5}">
                      <a16:colId xmlns:a16="http://schemas.microsoft.com/office/drawing/2014/main" val="536832928"/>
                    </a:ext>
                  </a:extLst>
                </a:gridCol>
              </a:tblGrid>
              <a:tr h="370840">
                <a:tc>
                  <a:txBody>
                    <a:bodyPr/>
                    <a:lstStyle/>
                    <a:p>
                      <a:pPr algn="ctr"/>
                      <a:r>
                        <a:rPr lang="en-GB" dirty="0"/>
                        <a:t>Address</a:t>
                      </a:r>
                    </a:p>
                  </a:txBody>
                  <a:tcPr/>
                </a:tc>
                <a:tc>
                  <a:txBody>
                    <a:bodyPr/>
                    <a:lstStyle/>
                    <a:p>
                      <a:pPr algn="ctr"/>
                      <a:r>
                        <a:rPr lang="en-GB" dirty="0"/>
                        <a:t>Use</a:t>
                      </a:r>
                    </a:p>
                  </a:txBody>
                  <a:tcPr/>
                </a:tc>
                <a:extLst>
                  <a:ext uri="{0D108BD9-81ED-4DB2-BD59-A6C34878D82A}">
                    <a16:rowId xmlns:a16="http://schemas.microsoft.com/office/drawing/2014/main" val="3074193837"/>
                  </a:ext>
                </a:extLst>
              </a:tr>
              <a:tr h="370840">
                <a:tc>
                  <a:txBody>
                    <a:bodyPr/>
                    <a:lstStyle/>
                    <a:p>
                      <a:pPr algn="ctr"/>
                      <a:r>
                        <a:rPr lang="en-GB" dirty="0"/>
                        <a:t>192.168.4.(S/N)</a:t>
                      </a:r>
                    </a:p>
                  </a:txBody>
                  <a:tcPr/>
                </a:tc>
                <a:tc>
                  <a:txBody>
                    <a:bodyPr/>
                    <a:lstStyle/>
                    <a:p>
                      <a:pPr algn="ctr"/>
                      <a:r>
                        <a:rPr lang="en-GB" dirty="0"/>
                        <a:t>Metis RFDF Address Range</a:t>
                      </a:r>
                    </a:p>
                  </a:txBody>
                  <a:tcPr/>
                </a:tc>
                <a:extLst>
                  <a:ext uri="{0D108BD9-81ED-4DB2-BD59-A6C34878D82A}">
                    <a16:rowId xmlns:a16="http://schemas.microsoft.com/office/drawing/2014/main" val="1940269020"/>
                  </a:ext>
                </a:extLst>
              </a:tr>
            </a:tbl>
          </a:graphicData>
        </a:graphic>
      </p:graphicFrame>
      <p:sp>
        <p:nvSpPr>
          <p:cNvPr id="9" name="TextBox 8">
            <a:extLst>
              <a:ext uri="{FF2B5EF4-FFF2-40B4-BE49-F238E27FC236}">
                <a16:creationId xmlns:a16="http://schemas.microsoft.com/office/drawing/2014/main" id="{45580418-8097-D580-3BEA-2EC27D1827D9}"/>
              </a:ext>
            </a:extLst>
          </p:cNvPr>
          <p:cNvSpPr txBox="1"/>
          <p:nvPr/>
        </p:nvSpPr>
        <p:spPr>
          <a:xfrm>
            <a:off x="1032925" y="5334660"/>
            <a:ext cx="10126147" cy="369332"/>
          </a:xfrm>
          <a:prstGeom prst="rect">
            <a:avLst/>
          </a:prstGeom>
          <a:noFill/>
        </p:spPr>
        <p:txBody>
          <a:bodyPr wrap="square" rtlCol="0">
            <a:spAutoFit/>
          </a:bodyPr>
          <a:lstStyle/>
          <a:p>
            <a:r>
              <a:rPr lang="en-GB" dirty="0"/>
              <a:t>Care should be taken that other devices attached to the NW do not conflict with these addresses.</a:t>
            </a:r>
          </a:p>
        </p:txBody>
      </p:sp>
    </p:spTree>
    <p:extLst>
      <p:ext uri="{BB962C8B-B14F-4D97-AF65-F5344CB8AC3E}">
        <p14:creationId xmlns:p14="http://schemas.microsoft.com/office/powerpoint/2010/main" val="3208646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3305D69-2534-8011-D6C6-14B703D00E49}"/>
              </a:ext>
            </a:extLst>
          </p:cNvPr>
          <p:cNvSpPr txBox="1"/>
          <p:nvPr/>
        </p:nvSpPr>
        <p:spPr>
          <a:xfrm>
            <a:off x="874305" y="1768144"/>
            <a:ext cx="10126147" cy="3693319"/>
          </a:xfrm>
          <a:prstGeom prst="rect">
            <a:avLst/>
          </a:prstGeom>
          <a:noFill/>
        </p:spPr>
        <p:txBody>
          <a:bodyPr wrap="square" rtlCol="0">
            <a:spAutoFit/>
          </a:bodyPr>
          <a:lstStyle/>
          <a:p>
            <a:r>
              <a:rPr lang="en-GB" dirty="0"/>
              <a:t>These are the IP address used by the </a:t>
            </a:r>
            <a:r>
              <a:rPr lang="en-GB" dirty="0" err="1"/>
              <a:t>SquareHead</a:t>
            </a:r>
            <a:r>
              <a:rPr lang="en-GB" dirty="0"/>
              <a:t> system, these are set on the nodes.</a:t>
            </a:r>
          </a:p>
          <a:p>
            <a:endParaRPr lang="en-GB" dirty="0"/>
          </a:p>
          <a:p>
            <a:r>
              <a:rPr lang="en-GB" dirty="0"/>
              <a:t>Generally, the system would have 4 nodes connected, but more could be networked into the system dependant on needs</a:t>
            </a:r>
          </a:p>
          <a:p>
            <a:r>
              <a:rPr lang="en-GB" dirty="0"/>
              <a:t>More nodes can be added into the system, the CMS will just look for any within the 10.10.10.X address range</a:t>
            </a:r>
          </a:p>
          <a:p>
            <a:endParaRPr lang="en-GB" dirty="0"/>
          </a:p>
          <a:p>
            <a:endParaRPr lang="en-GB" dirty="0"/>
          </a:p>
          <a:p>
            <a:endParaRPr lang="en-GB" dirty="0"/>
          </a:p>
          <a:p>
            <a:endParaRPr lang="en-GB" dirty="0"/>
          </a:p>
          <a:p>
            <a:endParaRPr lang="en-GB" dirty="0"/>
          </a:p>
          <a:p>
            <a:r>
              <a:rPr lang="en-GB" dirty="0"/>
              <a:t>Metis Address is dependent on the serial number of the systems in use, these are clearly marked on the units.</a:t>
            </a:r>
          </a:p>
        </p:txBody>
      </p:sp>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IP Address Ranges – </a:t>
            </a:r>
            <a:r>
              <a:rPr lang="en-US" sz="2400" b="1" dirty="0" err="1">
                <a:solidFill>
                  <a:schemeClr val="bg1"/>
                </a:solidFill>
                <a:latin typeface="+mn-lt"/>
              </a:rPr>
              <a:t>Squarehead</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79C217C9-E6CB-FF36-4E99-7B00128C05B1}"/>
              </a:ext>
            </a:extLst>
          </p:cNvPr>
          <p:cNvGraphicFramePr>
            <a:graphicFrameLocks noGrp="1"/>
          </p:cNvGraphicFramePr>
          <p:nvPr>
            <p:extLst>
              <p:ext uri="{D42A27DB-BD31-4B8C-83A1-F6EECF244321}">
                <p14:modId xmlns:p14="http://schemas.microsoft.com/office/powerpoint/2010/main" val="3574224138"/>
              </p:ext>
            </p:extLst>
          </p:nvPr>
        </p:nvGraphicFramePr>
        <p:xfrm>
          <a:off x="1873378" y="3337804"/>
          <a:ext cx="8128000" cy="7416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4038155029"/>
                    </a:ext>
                  </a:extLst>
                </a:gridCol>
                <a:gridCol w="4064000">
                  <a:extLst>
                    <a:ext uri="{9D8B030D-6E8A-4147-A177-3AD203B41FA5}">
                      <a16:colId xmlns:a16="http://schemas.microsoft.com/office/drawing/2014/main" val="536832928"/>
                    </a:ext>
                  </a:extLst>
                </a:gridCol>
              </a:tblGrid>
              <a:tr h="370840">
                <a:tc>
                  <a:txBody>
                    <a:bodyPr/>
                    <a:lstStyle/>
                    <a:p>
                      <a:pPr algn="ctr"/>
                      <a:r>
                        <a:rPr lang="en-GB" dirty="0"/>
                        <a:t>Address</a:t>
                      </a:r>
                    </a:p>
                  </a:txBody>
                  <a:tcPr/>
                </a:tc>
                <a:tc>
                  <a:txBody>
                    <a:bodyPr/>
                    <a:lstStyle/>
                    <a:p>
                      <a:pPr algn="ctr"/>
                      <a:r>
                        <a:rPr lang="en-GB" dirty="0"/>
                        <a:t>Use</a:t>
                      </a:r>
                    </a:p>
                  </a:txBody>
                  <a:tcPr/>
                </a:tc>
                <a:extLst>
                  <a:ext uri="{0D108BD9-81ED-4DB2-BD59-A6C34878D82A}">
                    <a16:rowId xmlns:a16="http://schemas.microsoft.com/office/drawing/2014/main" val="3074193837"/>
                  </a:ext>
                </a:extLst>
              </a:tr>
              <a:tr h="370840">
                <a:tc>
                  <a:txBody>
                    <a:bodyPr/>
                    <a:lstStyle/>
                    <a:p>
                      <a:pPr algn="ctr"/>
                      <a:r>
                        <a:rPr lang="en-GB" dirty="0"/>
                        <a:t>10.10.XX.XX</a:t>
                      </a:r>
                    </a:p>
                  </a:txBody>
                  <a:tcPr/>
                </a:tc>
                <a:tc>
                  <a:txBody>
                    <a:bodyPr/>
                    <a:lstStyle/>
                    <a:p>
                      <a:pPr algn="ctr"/>
                      <a:r>
                        <a:rPr lang="en-GB" dirty="0" err="1"/>
                        <a:t>Squarehead</a:t>
                      </a:r>
                      <a:r>
                        <a:rPr lang="en-GB" dirty="0"/>
                        <a:t> Address Range</a:t>
                      </a:r>
                    </a:p>
                  </a:txBody>
                  <a:tcPr/>
                </a:tc>
                <a:extLst>
                  <a:ext uri="{0D108BD9-81ED-4DB2-BD59-A6C34878D82A}">
                    <a16:rowId xmlns:a16="http://schemas.microsoft.com/office/drawing/2014/main" val="1940269020"/>
                  </a:ext>
                </a:extLst>
              </a:tr>
            </a:tbl>
          </a:graphicData>
        </a:graphic>
      </p:graphicFrame>
      <p:sp>
        <p:nvSpPr>
          <p:cNvPr id="9" name="TextBox 8">
            <a:extLst>
              <a:ext uri="{FF2B5EF4-FFF2-40B4-BE49-F238E27FC236}">
                <a16:creationId xmlns:a16="http://schemas.microsoft.com/office/drawing/2014/main" id="{45580418-8097-D580-3BEA-2EC27D1827D9}"/>
              </a:ext>
            </a:extLst>
          </p:cNvPr>
          <p:cNvSpPr txBox="1"/>
          <p:nvPr/>
        </p:nvSpPr>
        <p:spPr>
          <a:xfrm>
            <a:off x="1032925" y="5334660"/>
            <a:ext cx="10126147" cy="369332"/>
          </a:xfrm>
          <a:prstGeom prst="rect">
            <a:avLst/>
          </a:prstGeom>
          <a:noFill/>
        </p:spPr>
        <p:txBody>
          <a:bodyPr wrap="square" rtlCol="0">
            <a:spAutoFit/>
          </a:bodyPr>
          <a:lstStyle/>
          <a:p>
            <a:r>
              <a:rPr lang="en-GB" dirty="0"/>
              <a:t>Care should be taken that other devices attached to the NW do not conflict with these addresses.</a:t>
            </a:r>
          </a:p>
        </p:txBody>
      </p:sp>
    </p:spTree>
    <p:extLst>
      <p:ext uri="{BB962C8B-B14F-4D97-AF65-F5344CB8AC3E}">
        <p14:creationId xmlns:p14="http://schemas.microsoft.com/office/powerpoint/2010/main" val="3198130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AC Power and Consumer Unit</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5580418-8097-D580-3BEA-2EC27D1827D9}"/>
              </a:ext>
            </a:extLst>
          </p:cNvPr>
          <p:cNvSpPr txBox="1"/>
          <p:nvPr/>
        </p:nvSpPr>
        <p:spPr>
          <a:xfrm>
            <a:off x="845975" y="1825916"/>
            <a:ext cx="5996952" cy="1754326"/>
          </a:xfrm>
          <a:prstGeom prst="rect">
            <a:avLst/>
          </a:prstGeom>
          <a:noFill/>
        </p:spPr>
        <p:txBody>
          <a:bodyPr wrap="square" rtlCol="0">
            <a:spAutoFit/>
          </a:bodyPr>
          <a:lstStyle/>
          <a:p>
            <a:r>
              <a:rPr lang="en-GB" dirty="0"/>
              <a:t>The Electrical Consumer unit distributes AC Power to the container.</a:t>
            </a:r>
          </a:p>
          <a:p>
            <a:endParaRPr lang="en-GB" dirty="0"/>
          </a:p>
          <a:p>
            <a:r>
              <a:rPr lang="en-GB" dirty="0"/>
              <a:t>Power is split across 3 separate inputs to distribute the load of the system. These connections are on the external of the container</a:t>
            </a:r>
          </a:p>
        </p:txBody>
      </p:sp>
      <p:pic>
        <p:nvPicPr>
          <p:cNvPr id="2" name="Picture 1" descr="A green wall with three plugs&#10;&#10;Description automatically generated">
            <a:extLst>
              <a:ext uri="{FF2B5EF4-FFF2-40B4-BE49-F238E27FC236}">
                <a16:creationId xmlns:a16="http://schemas.microsoft.com/office/drawing/2014/main" id="{65F91938-3AF7-DB17-A28E-C9323DFBDAFB}"/>
              </a:ext>
            </a:extLst>
          </p:cNvPr>
          <p:cNvPicPr>
            <a:picLocks noChangeAspect="1"/>
          </p:cNvPicPr>
          <p:nvPr/>
        </p:nvPicPr>
        <p:blipFill>
          <a:blip r:embed="rId3"/>
          <a:stretch>
            <a:fillRect/>
          </a:stretch>
        </p:blipFill>
        <p:spPr>
          <a:xfrm>
            <a:off x="7475974" y="1678075"/>
            <a:ext cx="3765630" cy="4421257"/>
          </a:xfrm>
          <a:prstGeom prst="rect">
            <a:avLst/>
          </a:prstGeom>
        </p:spPr>
      </p:pic>
      <p:sp>
        <p:nvSpPr>
          <p:cNvPr id="10" name="TextBox 9">
            <a:extLst>
              <a:ext uri="{FF2B5EF4-FFF2-40B4-BE49-F238E27FC236}">
                <a16:creationId xmlns:a16="http://schemas.microsoft.com/office/drawing/2014/main" id="{A38C8EDB-ED09-B01B-1B68-50D7B51C573B}"/>
              </a:ext>
            </a:extLst>
          </p:cNvPr>
          <p:cNvSpPr txBox="1"/>
          <p:nvPr/>
        </p:nvSpPr>
        <p:spPr>
          <a:xfrm>
            <a:off x="8234715" y="3888703"/>
            <a:ext cx="441146" cy="646331"/>
          </a:xfrm>
          <a:prstGeom prst="rect">
            <a:avLst/>
          </a:prstGeom>
          <a:noFill/>
        </p:spPr>
        <p:txBody>
          <a:bodyPr wrap="none" rtlCol="0">
            <a:spAutoFit/>
          </a:bodyPr>
          <a:lstStyle/>
          <a:p>
            <a:r>
              <a:rPr lang="en-GB" sz="3600" b="1" dirty="0">
                <a:solidFill>
                  <a:srgbClr val="FF0000"/>
                </a:solidFill>
                <a:latin typeface="Arial" panose="020B0604020202020204" pitchFamily="34" charset="0"/>
                <a:cs typeface="Arial" panose="020B0604020202020204" pitchFamily="34" charset="0"/>
              </a:rPr>
              <a:t>1</a:t>
            </a:r>
          </a:p>
        </p:txBody>
      </p:sp>
      <p:sp>
        <p:nvSpPr>
          <p:cNvPr id="11" name="TextBox 10">
            <a:extLst>
              <a:ext uri="{FF2B5EF4-FFF2-40B4-BE49-F238E27FC236}">
                <a16:creationId xmlns:a16="http://schemas.microsoft.com/office/drawing/2014/main" id="{34824CFA-B93B-8294-B475-AD68D3B13194}"/>
              </a:ext>
            </a:extLst>
          </p:cNvPr>
          <p:cNvSpPr txBox="1"/>
          <p:nvPr/>
        </p:nvSpPr>
        <p:spPr>
          <a:xfrm>
            <a:off x="9003070" y="3888703"/>
            <a:ext cx="441146" cy="646331"/>
          </a:xfrm>
          <a:prstGeom prst="rect">
            <a:avLst/>
          </a:prstGeom>
          <a:noFill/>
        </p:spPr>
        <p:txBody>
          <a:bodyPr wrap="none" rtlCol="0">
            <a:spAutoFit/>
          </a:bodyPr>
          <a:lstStyle/>
          <a:p>
            <a:r>
              <a:rPr lang="en-GB" sz="3600" b="1" dirty="0">
                <a:solidFill>
                  <a:srgbClr val="FF0000"/>
                </a:solidFill>
                <a:latin typeface="Arial" panose="020B0604020202020204" pitchFamily="34" charset="0"/>
                <a:cs typeface="Arial" panose="020B0604020202020204" pitchFamily="34" charset="0"/>
              </a:rPr>
              <a:t>2</a:t>
            </a:r>
          </a:p>
        </p:txBody>
      </p:sp>
      <p:sp>
        <p:nvSpPr>
          <p:cNvPr id="12" name="TextBox 11">
            <a:extLst>
              <a:ext uri="{FF2B5EF4-FFF2-40B4-BE49-F238E27FC236}">
                <a16:creationId xmlns:a16="http://schemas.microsoft.com/office/drawing/2014/main" id="{869F015B-4DC9-FC5D-32B5-B70D2F8E786F}"/>
              </a:ext>
            </a:extLst>
          </p:cNvPr>
          <p:cNvSpPr txBox="1"/>
          <p:nvPr/>
        </p:nvSpPr>
        <p:spPr>
          <a:xfrm>
            <a:off x="9856690" y="3880996"/>
            <a:ext cx="441146" cy="646331"/>
          </a:xfrm>
          <a:prstGeom prst="rect">
            <a:avLst/>
          </a:prstGeom>
          <a:noFill/>
        </p:spPr>
        <p:txBody>
          <a:bodyPr wrap="none" rtlCol="0">
            <a:spAutoFit/>
          </a:bodyPr>
          <a:lstStyle/>
          <a:p>
            <a:r>
              <a:rPr lang="en-GB" sz="3600" b="1" dirty="0">
                <a:solidFill>
                  <a:srgbClr val="FF0000"/>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253095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AC Power and Consumer Unit</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5580418-8097-D580-3BEA-2EC27D1827D9}"/>
              </a:ext>
            </a:extLst>
          </p:cNvPr>
          <p:cNvSpPr txBox="1"/>
          <p:nvPr/>
        </p:nvSpPr>
        <p:spPr>
          <a:xfrm>
            <a:off x="845975" y="1825916"/>
            <a:ext cx="5996952" cy="646331"/>
          </a:xfrm>
          <a:prstGeom prst="rect">
            <a:avLst/>
          </a:prstGeom>
          <a:noFill/>
        </p:spPr>
        <p:txBody>
          <a:bodyPr wrap="square" rtlCol="0">
            <a:spAutoFit/>
          </a:bodyPr>
          <a:lstStyle/>
          <a:p>
            <a:r>
              <a:rPr lang="en-GB" dirty="0"/>
              <a:t>These set of circuit breakers are Fed from Supply 1 on the external of the container</a:t>
            </a:r>
          </a:p>
        </p:txBody>
      </p:sp>
      <p:pic>
        <p:nvPicPr>
          <p:cNvPr id="4" name="Picture 3">
            <a:extLst>
              <a:ext uri="{FF2B5EF4-FFF2-40B4-BE49-F238E27FC236}">
                <a16:creationId xmlns:a16="http://schemas.microsoft.com/office/drawing/2014/main" id="{C5C45ACF-665B-8FD2-E068-EF4E50C3377B}"/>
              </a:ext>
            </a:extLst>
          </p:cNvPr>
          <p:cNvPicPr>
            <a:picLocks noChangeAspect="1"/>
          </p:cNvPicPr>
          <p:nvPr/>
        </p:nvPicPr>
        <p:blipFill>
          <a:blip r:embed="rId3"/>
          <a:stretch>
            <a:fillRect/>
          </a:stretch>
        </p:blipFill>
        <p:spPr>
          <a:xfrm>
            <a:off x="976491" y="2581939"/>
            <a:ext cx="9683734" cy="3149659"/>
          </a:xfrm>
          <a:prstGeom prst="rect">
            <a:avLst/>
          </a:prstGeom>
        </p:spPr>
      </p:pic>
      <p:graphicFrame>
        <p:nvGraphicFramePr>
          <p:cNvPr id="13" name="Table 12">
            <a:extLst>
              <a:ext uri="{FF2B5EF4-FFF2-40B4-BE49-F238E27FC236}">
                <a16:creationId xmlns:a16="http://schemas.microsoft.com/office/drawing/2014/main" id="{BA1841CA-B4BC-4ECE-8C4B-36A14870EB0F}"/>
              </a:ext>
            </a:extLst>
          </p:cNvPr>
          <p:cNvGraphicFramePr>
            <a:graphicFrameLocks noGrp="1"/>
          </p:cNvGraphicFramePr>
          <p:nvPr>
            <p:extLst>
              <p:ext uri="{D42A27DB-BD31-4B8C-83A1-F6EECF244321}">
                <p14:modId xmlns:p14="http://schemas.microsoft.com/office/powerpoint/2010/main" val="1704381607"/>
              </p:ext>
            </p:extLst>
          </p:nvPr>
        </p:nvGraphicFramePr>
        <p:xfrm>
          <a:off x="3109025" y="2764878"/>
          <a:ext cx="5418666" cy="296672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994785789"/>
                    </a:ext>
                  </a:extLst>
                </a:gridCol>
                <a:gridCol w="2709333">
                  <a:extLst>
                    <a:ext uri="{9D8B030D-6E8A-4147-A177-3AD203B41FA5}">
                      <a16:colId xmlns:a16="http://schemas.microsoft.com/office/drawing/2014/main" val="2157887137"/>
                    </a:ext>
                  </a:extLst>
                </a:gridCol>
              </a:tblGrid>
              <a:tr h="370840">
                <a:tc>
                  <a:txBody>
                    <a:bodyPr/>
                    <a:lstStyle/>
                    <a:p>
                      <a:r>
                        <a:rPr lang="en-GB" dirty="0"/>
                        <a:t>Breaker</a:t>
                      </a:r>
                    </a:p>
                  </a:txBody>
                  <a:tcPr/>
                </a:tc>
                <a:tc>
                  <a:txBody>
                    <a:bodyPr/>
                    <a:lstStyle/>
                    <a:p>
                      <a:r>
                        <a:rPr lang="en-GB" dirty="0"/>
                        <a:t>Use</a:t>
                      </a:r>
                    </a:p>
                  </a:txBody>
                  <a:tcPr/>
                </a:tc>
                <a:extLst>
                  <a:ext uri="{0D108BD9-81ED-4DB2-BD59-A6C34878D82A}">
                    <a16:rowId xmlns:a16="http://schemas.microsoft.com/office/drawing/2014/main" val="3034578348"/>
                  </a:ext>
                </a:extLst>
              </a:tr>
              <a:tr h="370840">
                <a:tc>
                  <a:txBody>
                    <a:bodyPr/>
                    <a:lstStyle/>
                    <a:p>
                      <a:r>
                        <a:rPr lang="en-GB" dirty="0"/>
                        <a:t>XF01</a:t>
                      </a:r>
                    </a:p>
                  </a:txBody>
                  <a:tcPr/>
                </a:tc>
                <a:tc>
                  <a:txBody>
                    <a:bodyPr/>
                    <a:lstStyle/>
                    <a:p>
                      <a:r>
                        <a:rPr lang="en-GB" dirty="0"/>
                        <a:t>Incoming power</a:t>
                      </a:r>
                    </a:p>
                  </a:txBody>
                  <a:tcPr/>
                </a:tc>
                <a:extLst>
                  <a:ext uri="{0D108BD9-81ED-4DB2-BD59-A6C34878D82A}">
                    <a16:rowId xmlns:a16="http://schemas.microsoft.com/office/drawing/2014/main" val="454919115"/>
                  </a:ext>
                </a:extLst>
              </a:tr>
              <a:tr h="370840">
                <a:tc>
                  <a:txBody>
                    <a:bodyPr/>
                    <a:lstStyle/>
                    <a:p>
                      <a:r>
                        <a:rPr lang="en-GB" dirty="0"/>
                        <a:t>XF10</a:t>
                      </a:r>
                    </a:p>
                  </a:txBody>
                  <a:tcPr/>
                </a:tc>
                <a:tc>
                  <a:txBody>
                    <a:bodyPr/>
                    <a:lstStyle/>
                    <a:p>
                      <a:r>
                        <a:rPr lang="en-GB" dirty="0"/>
                        <a:t>Mast Compressor unit</a:t>
                      </a:r>
                    </a:p>
                  </a:txBody>
                  <a:tcPr/>
                </a:tc>
                <a:extLst>
                  <a:ext uri="{0D108BD9-81ED-4DB2-BD59-A6C34878D82A}">
                    <a16:rowId xmlns:a16="http://schemas.microsoft.com/office/drawing/2014/main" val="3396022875"/>
                  </a:ext>
                </a:extLst>
              </a:tr>
              <a:tr h="370840">
                <a:tc>
                  <a:txBody>
                    <a:bodyPr/>
                    <a:lstStyle/>
                    <a:p>
                      <a:r>
                        <a:rPr lang="en-GB" dirty="0"/>
                        <a:t>XF11</a:t>
                      </a:r>
                    </a:p>
                  </a:txBody>
                  <a:tcPr/>
                </a:tc>
                <a:tc>
                  <a:txBody>
                    <a:bodyPr/>
                    <a:lstStyle/>
                    <a:p>
                      <a:r>
                        <a:rPr lang="en-GB" dirty="0"/>
                        <a:t>External Service Outlet</a:t>
                      </a:r>
                    </a:p>
                  </a:txBody>
                  <a:tcPr/>
                </a:tc>
                <a:extLst>
                  <a:ext uri="{0D108BD9-81ED-4DB2-BD59-A6C34878D82A}">
                    <a16:rowId xmlns:a16="http://schemas.microsoft.com/office/drawing/2014/main" val="1439766472"/>
                  </a:ext>
                </a:extLst>
              </a:tr>
              <a:tr h="370840">
                <a:tc>
                  <a:txBody>
                    <a:bodyPr/>
                    <a:lstStyle/>
                    <a:p>
                      <a:r>
                        <a:rPr lang="en-GB" dirty="0"/>
                        <a:t>XF12</a:t>
                      </a:r>
                    </a:p>
                  </a:txBody>
                  <a:tcPr/>
                </a:tc>
                <a:tc>
                  <a:txBody>
                    <a:bodyPr/>
                    <a:lstStyle/>
                    <a:p>
                      <a:r>
                        <a:rPr lang="en-GB" dirty="0"/>
                        <a:t>External Service Outlet</a:t>
                      </a:r>
                    </a:p>
                  </a:txBody>
                  <a:tcPr/>
                </a:tc>
                <a:extLst>
                  <a:ext uri="{0D108BD9-81ED-4DB2-BD59-A6C34878D82A}">
                    <a16:rowId xmlns:a16="http://schemas.microsoft.com/office/drawing/2014/main" val="1688403668"/>
                  </a:ext>
                </a:extLst>
              </a:tr>
              <a:tr h="370840">
                <a:tc>
                  <a:txBody>
                    <a:bodyPr/>
                    <a:lstStyle/>
                    <a:p>
                      <a:r>
                        <a:rPr lang="en-GB" dirty="0"/>
                        <a:t>XF13</a:t>
                      </a:r>
                    </a:p>
                  </a:txBody>
                  <a:tcPr/>
                </a:tc>
                <a:tc>
                  <a:txBody>
                    <a:bodyPr/>
                    <a:lstStyle/>
                    <a:p>
                      <a:r>
                        <a:rPr lang="en-GB" dirty="0"/>
                        <a:t>2 x Single Plugs</a:t>
                      </a:r>
                    </a:p>
                  </a:txBody>
                  <a:tcPr/>
                </a:tc>
                <a:extLst>
                  <a:ext uri="{0D108BD9-81ED-4DB2-BD59-A6C34878D82A}">
                    <a16:rowId xmlns:a16="http://schemas.microsoft.com/office/drawing/2014/main" val="2099605402"/>
                  </a:ext>
                </a:extLst>
              </a:tr>
              <a:tr h="370840">
                <a:tc>
                  <a:txBody>
                    <a:bodyPr/>
                    <a:lstStyle/>
                    <a:p>
                      <a:r>
                        <a:rPr lang="en-GB" dirty="0"/>
                        <a:t>XF14</a:t>
                      </a:r>
                    </a:p>
                  </a:txBody>
                  <a:tcPr/>
                </a:tc>
                <a:tc>
                  <a:txBody>
                    <a:bodyPr/>
                    <a:lstStyle/>
                    <a:p>
                      <a:r>
                        <a:rPr lang="en-GB" dirty="0"/>
                        <a:t>Fuel Gauge</a:t>
                      </a:r>
                    </a:p>
                  </a:txBody>
                  <a:tcPr/>
                </a:tc>
                <a:extLst>
                  <a:ext uri="{0D108BD9-81ED-4DB2-BD59-A6C34878D82A}">
                    <a16:rowId xmlns:a16="http://schemas.microsoft.com/office/drawing/2014/main" val="1394246539"/>
                  </a:ext>
                </a:extLst>
              </a:tr>
              <a:tr h="370840">
                <a:tc>
                  <a:txBody>
                    <a:bodyPr/>
                    <a:lstStyle/>
                    <a:p>
                      <a:r>
                        <a:rPr lang="en-GB" dirty="0"/>
                        <a:t>XF15</a:t>
                      </a:r>
                    </a:p>
                  </a:txBody>
                  <a:tcPr/>
                </a:tc>
                <a:tc>
                  <a:txBody>
                    <a:bodyPr/>
                    <a:lstStyle/>
                    <a:p>
                      <a:r>
                        <a:rPr lang="en-GB" dirty="0"/>
                        <a:t>External Lighting</a:t>
                      </a:r>
                    </a:p>
                  </a:txBody>
                  <a:tcPr/>
                </a:tc>
                <a:extLst>
                  <a:ext uri="{0D108BD9-81ED-4DB2-BD59-A6C34878D82A}">
                    <a16:rowId xmlns:a16="http://schemas.microsoft.com/office/drawing/2014/main" val="4040567775"/>
                  </a:ext>
                </a:extLst>
              </a:tr>
            </a:tbl>
          </a:graphicData>
        </a:graphic>
      </p:graphicFrame>
    </p:spTree>
    <p:extLst>
      <p:ext uri="{BB962C8B-B14F-4D97-AF65-F5344CB8AC3E}">
        <p14:creationId xmlns:p14="http://schemas.microsoft.com/office/powerpoint/2010/main" val="2980625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AD38E2-1B6B-2BDC-5B6F-46FD621AD6A6}"/>
              </a:ext>
            </a:extLst>
          </p:cNvPr>
          <p:cNvPicPr>
            <a:picLocks noChangeAspect="1"/>
          </p:cNvPicPr>
          <p:nvPr/>
        </p:nvPicPr>
        <p:blipFill>
          <a:blip r:embed="rId3"/>
          <a:stretch>
            <a:fillRect/>
          </a:stretch>
        </p:blipFill>
        <p:spPr>
          <a:xfrm>
            <a:off x="1219506" y="2781116"/>
            <a:ext cx="9752616" cy="2718255"/>
          </a:xfrm>
          <a:prstGeom prst="rect">
            <a:avLst/>
          </a:prstGeom>
        </p:spPr>
      </p:pic>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AC Power and Consumer Unit</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5580418-8097-D580-3BEA-2EC27D1827D9}"/>
              </a:ext>
            </a:extLst>
          </p:cNvPr>
          <p:cNvSpPr txBox="1"/>
          <p:nvPr/>
        </p:nvSpPr>
        <p:spPr>
          <a:xfrm>
            <a:off x="845975" y="1825916"/>
            <a:ext cx="5996952" cy="646331"/>
          </a:xfrm>
          <a:prstGeom prst="rect">
            <a:avLst/>
          </a:prstGeom>
          <a:noFill/>
        </p:spPr>
        <p:txBody>
          <a:bodyPr wrap="square" rtlCol="0">
            <a:spAutoFit/>
          </a:bodyPr>
          <a:lstStyle/>
          <a:p>
            <a:r>
              <a:rPr lang="en-GB" dirty="0"/>
              <a:t>These set of circuit breakers are Fed from Supply 2 on the external of the container</a:t>
            </a:r>
          </a:p>
        </p:txBody>
      </p:sp>
      <p:graphicFrame>
        <p:nvGraphicFramePr>
          <p:cNvPr id="13" name="Table 12">
            <a:extLst>
              <a:ext uri="{FF2B5EF4-FFF2-40B4-BE49-F238E27FC236}">
                <a16:creationId xmlns:a16="http://schemas.microsoft.com/office/drawing/2014/main" id="{BA1841CA-B4BC-4ECE-8C4B-36A14870EB0F}"/>
              </a:ext>
            </a:extLst>
          </p:cNvPr>
          <p:cNvGraphicFramePr>
            <a:graphicFrameLocks noGrp="1"/>
          </p:cNvGraphicFramePr>
          <p:nvPr>
            <p:extLst>
              <p:ext uri="{D42A27DB-BD31-4B8C-83A1-F6EECF244321}">
                <p14:modId xmlns:p14="http://schemas.microsoft.com/office/powerpoint/2010/main" val="3240395629"/>
              </p:ext>
            </p:extLst>
          </p:nvPr>
        </p:nvGraphicFramePr>
        <p:xfrm>
          <a:off x="3228046" y="2781116"/>
          <a:ext cx="5418666" cy="286512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994785789"/>
                    </a:ext>
                  </a:extLst>
                </a:gridCol>
                <a:gridCol w="2709333">
                  <a:extLst>
                    <a:ext uri="{9D8B030D-6E8A-4147-A177-3AD203B41FA5}">
                      <a16:colId xmlns:a16="http://schemas.microsoft.com/office/drawing/2014/main" val="2157887137"/>
                    </a:ext>
                  </a:extLst>
                </a:gridCol>
              </a:tblGrid>
              <a:tr h="370840">
                <a:tc>
                  <a:txBody>
                    <a:bodyPr/>
                    <a:lstStyle/>
                    <a:p>
                      <a:r>
                        <a:rPr lang="en-GB" dirty="0"/>
                        <a:t>Breaker</a:t>
                      </a:r>
                    </a:p>
                  </a:txBody>
                  <a:tcPr/>
                </a:tc>
                <a:tc>
                  <a:txBody>
                    <a:bodyPr/>
                    <a:lstStyle/>
                    <a:p>
                      <a:r>
                        <a:rPr lang="en-GB" dirty="0"/>
                        <a:t>Use</a:t>
                      </a:r>
                    </a:p>
                  </a:txBody>
                  <a:tcPr/>
                </a:tc>
                <a:extLst>
                  <a:ext uri="{0D108BD9-81ED-4DB2-BD59-A6C34878D82A}">
                    <a16:rowId xmlns:a16="http://schemas.microsoft.com/office/drawing/2014/main" val="3034578348"/>
                  </a:ext>
                </a:extLst>
              </a:tr>
              <a:tr h="370840">
                <a:tc>
                  <a:txBody>
                    <a:bodyPr/>
                    <a:lstStyle/>
                    <a:p>
                      <a:r>
                        <a:rPr lang="en-GB" dirty="0"/>
                        <a:t>XF02</a:t>
                      </a:r>
                    </a:p>
                  </a:txBody>
                  <a:tcPr/>
                </a:tc>
                <a:tc>
                  <a:txBody>
                    <a:bodyPr/>
                    <a:lstStyle/>
                    <a:p>
                      <a:r>
                        <a:rPr lang="en-GB" dirty="0"/>
                        <a:t>Incoming power</a:t>
                      </a:r>
                    </a:p>
                  </a:txBody>
                  <a:tcPr/>
                </a:tc>
                <a:extLst>
                  <a:ext uri="{0D108BD9-81ED-4DB2-BD59-A6C34878D82A}">
                    <a16:rowId xmlns:a16="http://schemas.microsoft.com/office/drawing/2014/main" val="454919115"/>
                  </a:ext>
                </a:extLst>
              </a:tr>
              <a:tr h="370840">
                <a:tc>
                  <a:txBody>
                    <a:bodyPr/>
                    <a:lstStyle/>
                    <a:p>
                      <a:r>
                        <a:rPr lang="en-GB" dirty="0"/>
                        <a:t>XF20</a:t>
                      </a:r>
                    </a:p>
                  </a:txBody>
                  <a:tcPr/>
                </a:tc>
                <a:tc>
                  <a:txBody>
                    <a:bodyPr/>
                    <a:lstStyle/>
                    <a:p>
                      <a:r>
                        <a:rPr lang="en-GB" dirty="0"/>
                        <a:t>UPS (Future expansion)</a:t>
                      </a:r>
                    </a:p>
                  </a:txBody>
                  <a:tcPr/>
                </a:tc>
                <a:extLst>
                  <a:ext uri="{0D108BD9-81ED-4DB2-BD59-A6C34878D82A}">
                    <a16:rowId xmlns:a16="http://schemas.microsoft.com/office/drawing/2014/main" val="3396022875"/>
                  </a:ext>
                </a:extLst>
              </a:tr>
              <a:tr h="370840">
                <a:tc>
                  <a:txBody>
                    <a:bodyPr/>
                    <a:lstStyle/>
                    <a:p>
                      <a:r>
                        <a:rPr lang="en-GB" dirty="0"/>
                        <a:t>XF21</a:t>
                      </a:r>
                    </a:p>
                  </a:txBody>
                  <a:tcPr/>
                </a:tc>
                <a:tc>
                  <a:txBody>
                    <a:bodyPr/>
                    <a:lstStyle/>
                    <a:p>
                      <a:r>
                        <a:rPr lang="en-GB" dirty="0"/>
                        <a:t>32A outlet for PSU</a:t>
                      </a:r>
                    </a:p>
                  </a:txBody>
                  <a:tcPr/>
                </a:tc>
                <a:extLst>
                  <a:ext uri="{0D108BD9-81ED-4DB2-BD59-A6C34878D82A}">
                    <a16:rowId xmlns:a16="http://schemas.microsoft.com/office/drawing/2014/main" val="1439766472"/>
                  </a:ext>
                </a:extLst>
              </a:tr>
              <a:tr h="370840">
                <a:tc>
                  <a:txBody>
                    <a:bodyPr/>
                    <a:lstStyle/>
                    <a:p>
                      <a:r>
                        <a:rPr lang="en-GB"/>
                        <a:t>XF22</a:t>
                      </a:r>
                      <a:endParaRPr lang="en-GB" dirty="0"/>
                    </a:p>
                  </a:txBody>
                  <a:tcPr/>
                </a:tc>
                <a:tc>
                  <a:txBody>
                    <a:bodyPr/>
                    <a:lstStyle/>
                    <a:p>
                      <a:r>
                        <a:rPr lang="en-GB"/>
                        <a:t>Double sockets behind rack and user plugs</a:t>
                      </a:r>
                      <a:endParaRPr lang="en-GB" dirty="0"/>
                    </a:p>
                  </a:txBody>
                  <a:tcPr/>
                </a:tc>
                <a:extLst>
                  <a:ext uri="{0D108BD9-81ED-4DB2-BD59-A6C34878D82A}">
                    <a16:rowId xmlns:a16="http://schemas.microsoft.com/office/drawing/2014/main" val="1688403668"/>
                  </a:ext>
                </a:extLst>
              </a:tr>
              <a:tr h="370840">
                <a:tc>
                  <a:txBody>
                    <a:bodyPr/>
                    <a:lstStyle/>
                    <a:p>
                      <a:r>
                        <a:rPr lang="en-GB" dirty="0"/>
                        <a:t>XF23</a:t>
                      </a:r>
                    </a:p>
                  </a:txBody>
                  <a:tcPr/>
                </a:tc>
                <a:tc>
                  <a:txBody>
                    <a:bodyPr/>
                    <a:lstStyle/>
                    <a:p>
                      <a:r>
                        <a:rPr lang="en-GB" dirty="0"/>
                        <a:t>Smoke and Co2 Sensors</a:t>
                      </a:r>
                    </a:p>
                  </a:txBody>
                  <a:tcPr/>
                </a:tc>
                <a:extLst>
                  <a:ext uri="{0D108BD9-81ED-4DB2-BD59-A6C34878D82A}">
                    <a16:rowId xmlns:a16="http://schemas.microsoft.com/office/drawing/2014/main" val="2099605402"/>
                  </a:ext>
                </a:extLst>
              </a:tr>
              <a:tr h="370840">
                <a:tc>
                  <a:txBody>
                    <a:bodyPr/>
                    <a:lstStyle/>
                    <a:p>
                      <a:r>
                        <a:rPr lang="en-GB" dirty="0"/>
                        <a:t>XF24</a:t>
                      </a:r>
                    </a:p>
                  </a:txBody>
                  <a:tcPr/>
                </a:tc>
                <a:tc>
                  <a:txBody>
                    <a:bodyPr/>
                    <a:lstStyle/>
                    <a:p>
                      <a:r>
                        <a:rPr lang="en-GB" dirty="0"/>
                        <a:t>Internal Lighting</a:t>
                      </a:r>
                    </a:p>
                  </a:txBody>
                  <a:tcPr/>
                </a:tc>
                <a:extLst>
                  <a:ext uri="{0D108BD9-81ED-4DB2-BD59-A6C34878D82A}">
                    <a16:rowId xmlns:a16="http://schemas.microsoft.com/office/drawing/2014/main" val="1631950468"/>
                  </a:ext>
                </a:extLst>
              </a:tr>
            </a:tbl>
          </a:graphicData>
        </a:graphic>
      </p:graphicFrame>
    </p:spTree>
    <p:extLst>
      <p:ext uri="{BB962C8B-B14F-4D97-AF65-F5344CB8AC3E}">
        <p14:creationId xmlns:p14="http://schemas.microsoft.com/office/powerpoint/2010/main" val="155967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xit" presetSubtype="0" fill="hold"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EA5652-30EF-5C5C-8A69-6CBC1032D534}"/>
              </a:ext>
            </a:extLst>
          </p:cNvPr>
          <p:cNvPicPr>
            <a:picLocks noChangeAspect="1"/>
          </p:cNvPicPr>
          <p:nvPr/>
        </p:nvPicPr>
        <p:blipFill>
          <a:blip r:embed="rId3"/>
          <a:stretch>
            <a:fillRect/>
          </a:stretch>
        </p:blipFill>
        <p:spPr>
          <a:xfrm>
            <a:off x="2631742" y="2488629"/>
            <a:ext cx="6611273" cy="3419952"/>
          </a:xfrm>
          <a:prstGeom prst="rect">
            <a:avLst/>
          </a:prstGeom>
        </p:spPr>
      </p:pic>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AC Power and Consumer Unit</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5580418-8097-D580-3BEA-2EC27D1827D9}"/>
              </a:ext>
            </a:extLst>
          </p:cNvPr>
          <p:cNvSpPr txBox="1"/>
          <p:nvPr/>
        </p:nvSpPr>
        <p:spPr>
          <a:xfrm>
            <a:off x="845975" y="1825916"/>
            <a:ext cx="5996952" cy="646331"/>
          </a:xfrm>
          <a:prstGeom prst="rect">
            <a:avLst/>
          </a:prstGeom>
          <a:noFill/>
        </p:spPr>
        <p:txBody>
          <a:bodyPr wrap="square" rtlCol="0">
            <a:spAutoFit/>
          </a:bodyPr>
          <a:lstStyle/>
          <a:p>
            <a:r>
              <a:rPr lang="en-GB" dirty="0"/>
              <a:t>These set of circuit breakers are Fed from Supply 3 on the external of the container</a:t>
            </a:r>
          </a:p>
        </p:txBody>
      </p:sp>
      <p:graphicFrame>
        <p:nvGraphicFramePr>
          <p:cNvPr id="13" name="Table 12">
            <a:extLst>
              <a:ext uri="{FF2B5EF4-FFF2-40B4-BE49-F238E27FC236}">
                <a16:creationId xmlns:a16="http://schemas.microsoft.com/office/drawing/2014/main" id="{BA1841CA-B4BC-4ECE-8C4B-36A14870EB0F}"/>
              </a:ext>
            </a:extLst>
          </p:cNvPr>
          <p:cNvGraphicFramePr>
            <a:graphicFrameLocks noGrp="1"/>
          </p:cNvGraphicFramePr>
          <p:nvPr>
            <p:extLst>
              <p:ext uri="{D42A27DB-BD31-4B8C-83A1-F6EECF244321}">
                <p14:modId xmlns:p14="http://schemas.microsoft.com/office/powerpoint/2010/main" val="1113368348"/>
              </p:ext>
            </p:extLst>
          </p:nvPr>
        </p:nvGraphicFramePr>
        <p:xfrm>
          <a:off x="3228046" y="2885312"/>
          <a:ext cx="5418666" cy="222504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994785789"/>
                    </a:ext>
                  </a:extLst>
                </a:gridCol>
                <a:gridCol w="2709333">
                  <a:extLst>
                    <a:ext uri="{9D8B030D-6E8A-4147-A177-3AD203B41FA5}">
                      <a16:colId xmlns:a16="http://schemas.microsoft.com/office/drawing/2014/main" val="2157887137"/>
                    </a:ext>
                  </a:extLst>
                </a:gridCol>
              </a:tblGrid>
              <a:tr h="370840">
                <a:tc>
                  <a:txBody>
                    <a:bodyPr/>
                    <a:lstStyle/>
                    <a:p>
                      <a:r>
                        <a:rPr lang="en-GB" dirty="0"/>
                        <a:t>Breaker</a:t>
                      </a:r>
                    </a:p>
                  </a:txBody>
                  <a:tcPr/>
                </a:tc>
                <a:tc>
                  <a:txBody>
                    <a:bodyPr/>
                    <a:lstStyle/>
                    <a:p>
                      <a:r>
                        <a:rPr lang="en-GB" dirty="0"/>
                        <a:t>Use</a:t>
                      </a:r>
                    </a:p>
                  </a:txBody>
                  <a:tcPr/>
                </a:tc>
                <a:extLst>
                  <a:ext uri="{0D108BD9-81ED-4DB2-BD59-A6C34878D82A}">
                    <a16:rowId xmlns:a16="http://schemas.microsoft.com/office/drawing/2014/main" val="3034578348"/>
                  </a:ext>
                </a:extLst>
              </a:tr>
              <a:tr h="370840">
                <a:tc>
                  <a:txBody>
                    <a:bodyPr/>
                    <a:lstStyle/>
                    <a:p>
                      <a:r>
                        <a:rPr lang="en-GB" dirty="0"/>
                        <a:t>XF03</a:t>
                      </a:r>
                    </a:p>
                  </a:txBody>
                  <a:tcPr/>
                </a:tc>
                <a:tc>
                  <a:txBody>
                    <a:bodyPr/>
                    <a:lstStyle/>
                    <a:p>
                      <a:r>
                        <a:rPr lang="en-GB" dirty="0"/>
                        <a:t>Incoming power</a:t>
                      </a:r>
                    </a:p>
                  </a:txBody>
                  <a:tcPr/>
                </a:tc>
                <a:extLst>
                  <a:ext uri="{0D108BD9-81ED-4DB2-BD59-A6C34878D82A}">
                    <a16:rowId xmlns:a16="http://schemas.microsoft.com/office/drawing/2014/main" val="454919115"/>
                  </a:ext>
                </a:extLst>
              </a:tr>
              <a:tr h="370840">
                <a:tc>
                  <a:txBody>
                    <a:bodyPr/>
                    <a:lstStyle/>
                    <a:p>
                      <a:r>
                        <a:rPr lang="en-GB" dirty="0"/>
                        <a:t>XF30</a:t>
                      </a:r>
                    </a:p>
                  </a:txBody>
                  <a:tcPr/>
                </a:tc>
                <a:tc>
                  <a:txBody>
                    <a:bodyPr/>
                    <a:lstStyle/>
                    <a:p>
                      <a:r>
                        <a:rPr lang="en-GB" dirty="0"/>
                        <a:t>Aircon unit</a:t>
                      </a:r>
                    </a:p>
                  </a:txBody>
                  <a:tcPr/>
                </a:tc>
                <a:extLst>
                  <a:ext uri="{0D108BD9-81ED-4DB2-BD59-A6C34878D82A}">
                    <a16:rowId xmlns:a16="http://schemas.microsoft.com/office/drawing/2014/main" val="3396022875"/>
                  </a:ext>
                </a:extLst>
              </a:tr>
              <a:tr h="370840">
                <a:tc>
                  <a:txBody>
                    <a:bodyPr/>
                    <a:lstStyle/>
                    <a:p>
                      <a:r>
                        <a:rPr lang="en-GB" dirty="0"/>
                        <a:t>XF31</a:t>
                      </a:r>
                    </a:p>
                  </a:txBody>
                  <a:tcPr/>
                </a:tc>
                <a:tc>
                  <a:txBody>
                    <a:bodyPr/>
                    <a:lstStyle/>
                    <a:p>
                      <a:r>
                        <a:rPr lang="en-GB" dirty="0"/>
                        <a:t> 2 X TV and Fused switch</a:t>
                      </a:r>
                    </a:p>
                  </a:txBody>
                  <a:tcPr/>
                </a:tc>
                <a:extLst>
                  <a:ext uri="{0D108BD9-81ED-4DB2-BD59-A6C34878D82A}">
                    <a16:rowId xmlns:a16="http://schemas.microsoft.com/office/drawing/2014/main" val="1439766472"/>
                  </a:ext>
                </a:extLst>
              </a:tr>
              <a:tr h="370840">
                <a:tc>
                  <a:txBody>
                    <a:bodyPr/>
                    <a:lstStyle/>
                    <a:p>
                      <a:r>
                        <a:rPr lang="en-GB" dirty="0"/>
                        <a:t>XF23</a:t>
                      </a:r>
                    </a:p>
                  </a:txBody>
                  <a:tcPr/>
                </a:tc>
                <a:tc>
                  <a:txBody>
                    <a:bodyPr/>
                    <a:lstStyle/>
                    <a:p>
                      <a:r>
                        <a:rPr lang="en-GB" dirty="0"/>
                        <a:t>Smoke and Co2 Sensors</a:t>
                      </a:r>
                    </a:p>
                  </a:txBody>
                  <a:tcPr/>
                </a:tc>
                <a:extLst>
                  <a:ext uri="{0D108BD9-81ED-4DB2-BD59-A6C34878D82A}">
                    <a16:rowId xmlns:a16="http://schemas.microsoft.com/office/drawing/2014/main" val="1688403668"/>
                  </a:ext>
                </a:extLst>
              </a:tr>
              <a:tr h="370840">
                <a:tc>
                  <a:txBody>
                    <a:bodyPr/>
                    <a:lstStyle/>
                    <a:p>
                      <a:r>
                        <a:rPr lang="en-GB" dirty="0"/>
                        <a:t>XF24</a:t>
                      </a:r>
                    </a:p>
                  </a:txBody>
                  <a:tcPr/>
                </a:tc>
                <a:tc>
                  <a:txBody>
                    <a:bodyPr/>
                    <a:lstStyle/>
                    <a:p>
                      <a:r>
                        <a:rPr lang="en-GB" dirty="0"/>
                        <a:t>Internal Lighting</a:t>
                      </a:r>
                    </a:p>
                  </a:txBody>
                  <a:tcPr/>
                </a:tc>
                <a:extLst>
                  <a:ext uri="{0D108BD9-81ED-4DB2-BD59-A6C34878D82A}">
                    <a16:rowId xmlns:a16="http://schemas.microsoft.com/office/drawing/2014/main" val="2099605402"/>
                  </a:ext>
                </a:extLst>
              </a:tr>
            </a:tbl>
          </a:graphicData>
        </a:graphic>
      </p:graphicFrame>
    </p:spTree>
    <p:extLst>
      <p:ext uri="{BB962C8B-B14F-4D97-AF65-F5344CB8AC3E}">
        <p14:creationId xmlns:p14="http://schemas.microsoft.com/office/powerpoint/2010/main" val="159218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xit" presetSubtype="0" fill="hold" nodeType="withEffect">
                                  <p:stCondLst>
                                    <p:cond delay="0"/>
                                  </p:stCondLst>
                                  <p:childTnLst>
                                    <p:animEffect transition="out" filter="fad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System Overview – RF Defeat Safety</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Copyright</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Classification Confidential</a:t>
            </a:r>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35EB0-E4E2-4E11-A86D-A27C13F2E123}" type="slidenum">
              <a:rPr kumimoji="0" lang="en-GB"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08CED7B4-3596-4A92-B2AE-AA09B80FAA29}"/>
              </a:ext>
            </a:extLst>
          </p:cNvPr>
          <p:cNvSpPr txBox="1"/>
          <p:nvPr/>
        </p:nvSpPr>
        <p:spPr>
          <a:xfrm>
            <a:off x="845975" y="1896154"/>
            <a:ext cx="10500049" cy="3963469"/>
          </a:xfrm>
          <a:prstGeom prst="rect">
            <a:avLst/>
          </a:prstGeom>
          <a:noFill/>
        </p:spPr>
        <p:txBody>
          <a:bodyPr wrap="square" rtlCol="0">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F1052AE-B5B7-FFA4-EA7F-83002FD8BE16}"/>
              </a:ext>
            </a:extLst>
          </p:cNvPr>
          <p:cNvSpPr txBox="1"/>
          <p:nvPr/>
        </p:nvSpPr>
        <p:spPr>
          <a:xfrm>
            <a:off x="4224628" y="3198167"/>
            <a:ext cx="3409950" cy="646331"/>
          </a:xfrm>
          <a:prstGeom prst="rect">
            <a:avLst/>
          </a:prstGeom>
          <a:noFill/>
        </p:spPr>
        <p:txBody>
          <a:bodyPr wrap="square" rtlCol="0">
            <a:spAutoFit/>
          </a:bodyPr>
          <a:lstStyle/>
          <a:p>
            <a:pPr algn="ctr"/>
            <a:r>
              <a:rPr lang="en-GB" sz="3600" dirty="0"/>
              <a:t>Questions? </a:t>
            </a:r>
          </a:p>
        </p:txBody>
      </p:sp>
    </p:spTree>
    <p:extLst>
      <p:ext uri="{BB962C8B-B14F-4D97-AF65-F5344CB8AC3E}">
        <p14:creationId xmlns:p14="http://schemas.microsoft.com/office/powerpoint/2010/main" val="4270610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idx="4294967295"/>
          </p:nvPr>
        </p:nvSpPr>
        <p:spPr>
          <a:xfrm>
            <a:off x="845975" y="998376"/>
            <a:ext cx="10500050" cy="518671"/>
          </a:xfrm>
          <a:solidFill>
            <a:srgbClr val="014F7F"/>
          </a:solidFill>
        </p:spPr>
        <p:txBody>
          <a:bodyPr>
            <a:normAutofit/>
          </a:bodyPr>
          <a:lstStyle/>
          <a:p>
            <a:r>
              <a:rPr lang="en-US" sz="2400" b="1" dirty="0">
                <a:solidFill>
                  <a:schemeClr val="bg1"/>
                </a:solidFill>
                <a:latin typeface="+mn-lt"/>
              </a:rPr>
              <a:t>Blank Slide Template - Slide Title</a:t>
            </a:r>
            <a:endParaRPr lang="en-GB" sz="2400" b="1" dirty="0">
              <a:solidFill>
                <a:schemeClr val="bg1"/>
              </a:solidFill>
              <a:latin typeface="+mn-lt"/>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17</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08CED7B4-3596-4A92-B2AE-AA09B80FAA29}"/>
              </a:ext>
            </a:extLst>
          </p:cNvPr>
          <p:cNvSpPr txBox="1"/>
          <p:nvPr/>
        </p:nvSpPr>
        <p:spPr>
          <a:xfrm>
            <a:off x="845975" y="1876700"/>
            <a:ext cx="10500049" cy="646331"/>
          </a:xfrm>
          <a:prstGeom prst="rect">
            <a:avLst/>
          </a:prstGeom>
          <a:noFill/>
        </p:spPr>
        <p:txBody>
          <a:bodyPr wrap="square" rtlCol="0">
            <a:normAutofit/>
          </a:bodyPr>
          <a:lstStyle/>
          <a:p>
            <a:r>
              <a:rPr lang="en-GB" dirty="0"/>
              <a:t>Additional Information</a:t>
            </a:r>
          </a:p>
          <a:p>
            <a:endParaRPr lang="en-GB" dirty="0"/>
          </a:p>
        </p:txBody>
      </p:sp>
    </p:spTree>
    <p:extLst>
      <p:ext uri="{BB962C8B-B14F-4D97-AF65-F5344CB8AC3E}">
        <p14:creationId xmlns:p14="http://schemas.microsoft.com/office/powerpoint/2010/main" val="10024357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4925</TotalTime>
  <Words>959</Words>
  <Application>Microsoft Office PowerPoint</Application>
  <PresentationFormat>Widescreen</PresentationFormat>
  <Paragraphs>208</Paragraphs>
  <Slides>17</Slides>
  <Notes>10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NDMA CUAS Specialist Course – System Information</vt:lpstr>
      <vt:lpstr>System Overview - Introduction</vt:lpstr>
      <vt:lpstr>System Overview – Block Diagram</vt:lpstr>
      <vt:lpstr>System Overview – Internal: RJB Front Panel Connections</vt:lpstr>
      <vt:lpstr>System Overview – EOD Block Diagram</vt:lpstr>
      <vt:lpstr>System Overview – IP System Architecture</vt:lpstr>
      <vt:lpstr>System Overview – IP Address Ranges – Rugged PC</vt:lpstr>
      <vt:lpstr>System Overview – IP Address Ranges – EchoShield Radars</vt:lpstr>
      <vt:lpstr>System Overview – EchoShield Radars - Azimuth Transmission Overlap </vt:lpstr>
      <vt:lpstr>System Overview – IP Address Ranges – Metis RFDF</vt:lpstr>
      <vt:lpstr>System Overview – IP Address Ranges – Squarehead</vt:lpstr>
      <vt:lpstr>System Overview – AC Power and Consumer Unit</vt:lpstr>
      <vt:lpstr>System Overview – AC Power and Consumer Unit</vt:lpstr>
      <vt:lpstr>System Overview – AC Power and Consumer Unit</vt:lpstr>
      <vt:lpstr>System Overview – AC Power and Consumer Unit</vt:lpstr>
      <vt:lpstr>System Overview – RF Defeat Safety</vt:lpstr>
      <vt:lpstr>Blank Slide Template - Slide Title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Keith Wyatt</dc:creator>
  <cp:lastModifiedBy>Jack Goble</cp:lastModifiedBy>
  <cp:revision>126</cp:revision>
  <cp:lastPrinted>2021-05-18T10:50:50Z</cp:lastPrinted>
  <dcterms:created xsi:type="dcterms:W3CDTF">2020-07-29T15:29:40Z</dcterms:created>
  <dcterms:modified xsi:type="dcterms:W3CDTF">2024-10-03T09:53:30Z</dcterms:modified>
</cp:coreProperties>
</file>